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82" r:id="rId3"/>
    <p:sldId id="325" r:id="rId4"/>
    <p:sldId id="288" r:id="rId5"/>
    <p:sldId id="289" r:id="rId6"/>
    <p:sldId id="293" r:id="rId7"/>
    <p:sldId id="294" r:id="rId8"/>
    <p:sldId id="271" r:id="rId9"/>
    <p:sldId id="266" r:id="rId10"/>
    <p:sldId id="267" r:id="rId11"/>
    <p:sldId id="268" r:id="rId12"/>
    <p:sldId id="297" r:id="rId13"/>
    <p:sldId id="280" r:id="rId14"/>
    <p:sldId id="281" r:id="rId15"/>
    <p:sldId id="323" r:id="rId16"/>
    <p:sldId id="274" r:id="rId17"/>
    <p:sldId id="272" r:id="rId18"/>
    <p:sldId id="273" r:id="rId19"/>
    <p:sldId id="299" r:id="rId20"/>
    <p:sldId id="300" r:id="rId21"/>
    <p:sldId id="307" r:id="rId22"/>
    <p:sldId id="306" r:id="rId23"/>
    <p:sldId id="324" r:id="rId24"/>
    <p:sldId id="326" r:id="rId25"/>
    <p:sldId id="314" r:id="rId26"/>
    <p:sldId id="315" r:id="rId27"/>
    <p:sldId id="322" r:id="rId28"/>
    <p:sldId id="312" r:id="rId29"/>
    <p:sldId id="264" r:id="rId30"/>
    <p:sldId id="301" r:id="rId31"/>
    <p:sldId id="316" r:id="rId32"/>
    <p:sldId id="317" r:id="rId33"/>
    <p:sldId id="318" r:id="rId34"/>
    <p:sldId id="319" r:id="rId35"/>
    <p:sldId id="327" r:id="rId36"/>
    <p:sldId id="287" r:id="rId37"/>
    <p:sldId id="290" r:id="rId38"/>
    <p:sldId id="291" r:id="rId39"/>
    <p:sldId id="320" r:id="rId40"/>
    <p:sldId id="321" r:id="rId41"/>
    <p:sldId id="257" r:id="rId42"/>
    <p:sldId id="258" r:id="rId43"/>
    <p:sldId id="263" r:id="rId44"/>
    <p:sldId id="31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p:restoredTop sz="83170"/>
  </p:normalViewPr>
  <p:slideViewPr>
    <p:cSldViewPr snapToGrid="0" snapToObjects="1">
      <p:cViewPr varScale="1">
        <p:scale>
          <a:sx n="86" d="100"/>
          <a:sy n="86" d="100"/>
        </p:scale>
        <p:origin x="10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ex/Dropbox%20(Cambridge%20University)/Winton%20Centre/COVID%20COMMS%20STUDY/NVIVO/UK%2024%20March%20-%20Complete%20+%20ETHNICITY_cod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ex/Dropbox%20(Cambridge%20University)/Winton%20Centre/COVID%20COMMS%20STUDY/NVIVO/UK%2024%20March%20-%20Complete%20+%20ETHNICITY_cod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lex/Dropbox%20(Cambridge%20University)/Winton%20Centre/COVID%20COMMS%20STUDY/NVIVO/UK%2024%20March%20-%20Complete%20+%20ETHNICITY_cod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ex/Dropbox%20(Cambridge%20University)/Winton%20Centre/COVID%20COMMS%20STUDY/NVIVO/UK%2024%20March%20-%20Complete%20+%20ETHNICITY_cod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lex/Dropbox%20(Cambridge%20University)/Winton%20Centre/COVID%20COMMS%20STUDY/NVIVO/UK%2024%20March%20-%20Complete%20+%20ETHNICITY_code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dirty="0"/>
              <a:t>Why do people trust/distrust COVID info from journalists</a:t>
            </a:r>
            <a:r>
              <a:rPr lang="en-GB" sz="2000" baseline="0" dirty="0"/>
              <a:t>?</a:t>
            </a:r>
            <a:endParaRPr lang="en-GB"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rgbClr val="C00000">
                <a:alpha val="50000"/>
              </a:srgb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2885-AC4F-9FD8-A4E7A0A57BB2}"/>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Graphs!$L$2:$L$6</c:f>
              <c:numCache>
                <c:formatCode>General</c:formatCode>
                <c:ptCount val="5"/>
                <c:pt idx="0">
                  <c:v>173</c:v>
                </c:pt>
                <c:pt idx="1">
                  <c:v>15</c:v>
                </c:pt>
                <c:pt idx="2">
                  <c:v>43</c:v>
                </c:pt>
                <c:pt idx="3">
                  <c:v>4</c:v>
                </c:pt>
                <c:pt idx="4">
                  <c:v>11</c:v>
                </c:pt>
              </c:numCache>
            </c:numRef>
          </c:val>
          <c:extLst>
            <c:ext xmlns:c16="http://schemas.microsoft.com/office/drawing/2014/chart" uri="{C3380CC4-5D6E-409C-BE32-E72D297353CC}">
              <c16:uniqueId val="{00000000-2885-AC4F-9FD8-A4E7A0A57BB2}"/>
            </c:ext>
          </c:extLst>
        </c:ser>
        <c:ser>
          <c:idx val="1"/>
          <c:order val="1"/>
          <c:spPr>
            <a:solidFill>
              <a:schemeClr val="accent6">
                <a:lumMod val="75000"/>
                <a:alpha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2-2885-AC4F-9FD8-A4E7A0A57BB2}"/>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Graphs!$M$2:$M$6</c:f>
              <c:numCache>
                <c:formatCode>General</c:formatCode>
                <c:ptCount val="5"/>
                <c:pt idx="0">
                  <c:v>182</c:v>
                </c:pt>
                <c:pt idx="1">
                  <c:v>28</c:v>
                </c:pt>
                <c:pt idx="2">
                  <c:v>46</c:v>
                </c:pt>
                <c:pt idx="3">
                  <c:v>1</c:v>
                </c:pt>
                <c:pt idx="4">
                  <c:v>15</c:v>
                </c:pt>
              </c:numCache>
            </c:numRef>
          </c:val>
          <c:extLst>
            <c:ext xmlns:c16="http://schemas.microsoft.com/office/drawing/2014/chart" uri="{C3380CC4-5D6E-409C-BE32-E72D297353CC}">
              <c16:uniqueId val="{00000001-2885-AC4F-9FD8-A4E7A0A57BB2}"/>
            </c:ext>
          </c:extLst>
        </c:ser>
        <c:dLbls>
          <c:showLegendKey val="0"/>
          <c:showVal val="0"/>
          <c:showCatName val="0"/>
          <c:showSerName val="0"/>
          <c:showPercent val="0"/>
          <c:showBubbleSize val="0"/>
        </c:dLbls>
        <c:gapWidth val="219"/>
        <c:overlap val="100"/>
        <c:axId val="342408831"/>
        <c:axId val="342410463"/>
      </c:barChart>
      <c:catAx>
        <c:axId val="3424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410463"/>
        <c:crosses val="autoZero"/>
        <c:auto val="1"/>
        <c:lblAlgn val="ctr"/>
        <c:lblOffset val="100"/>
        <c:noMultiLvlLbl val="0"/>
      </c:catAx>
      <c:valAx>
        <c:axId val="342410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40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dirty="0"/>
              <a:t>Why do people trust/distrust COVID info from journalists</a:t>
            </a:r>
            <a:r>
              <a:rPr lang="en-GB" sz="2000" baseline="0" dirty="0"/>
              <a:t>?</a:t>
            </a:r>
            <a:endParaRPr lang="en-GB"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rgbClr val="C00000">
                <a:alpha val="50000"/>
              </a:srgbClr>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1-91AE-494D-A20E-AFDD43EA28B5}"/>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Graphs!$L$2:$L$6</c:f>
              <c:numCache>
                <c:formatCode>General</c:formatCode>
                <c:ptCount val="5"/>
                <c:pt idx="0">
                  <c:v>173</c:v>
                </c:pt>
                <c:pt idx="1">
                  <c:v>15</c:v>
                </c:pt>
                <c:pt idx="2">
                  <c:v>43</c:v>
                </c:pt>
                <c:pt idx="3">
                  <c:v>4</c:v>
                </c:pt>
                <c:pt idx="4">
                  <c:v>11</c:v>
                </c:pt>
              </c:numCache>
            </c:numRef>
          </c:val>
          <c:extLst>
            <c:ext xmlns:c16="http://schemas.microsoft.com/office/drawing/2014/chart" uri="{C3380CC4-5D6E-409C-BE32-E72D297353CC}">
              <c16:uniqueId val="{00000000-2885-AC4F-9FD8-A4E7A0A57BB2}"/>
            </c:ext>
          </c:extLst>
        </c:ser>
        <c:ser>
          <c:idx val="1"/>
          <c:order val="1"/>
          <c:spPr>
            <a:solidFill>
              <a:schemeClr val="accent6">
                <a:lumMod val="75000"/>
                <a:alpha val="50000"/>
              </a:schemeClr>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0-91AE-494D-A20E-AFDD43EA28B5}"/>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Graphs!$M$2:$M$6</c:f>
              <c:numCache>
                <c:formatCode>General</c:formatCode>
                <c:ptCount val="5"/>
                <c:pt idx="0">
                  <c:v>182</c:v>
                </c:pt>
                <c:pt idx="1">
                  <c:v>28</c:v>
                </c:pt>
                <c:pt idx="2">
                  <c:v>46</c:v>
                </c:pt>
                <c:pt idx="3">
                  <c:v>1</c:v>
                </c:pt>
                <c:pt idx="4">
                  <c:v>15</c:v>
                </c:pt>
              </c:numCache>
            </c:numRef>
          </c:val>
          <c:extLst>
            <c:ext xmlns:c16="http://schemas.microsoft.com/office/drawing/2014/chart" uri="{C3380CC4-5D6E-409C-BE32-E72D297353CC}">
              <c16:uniqueId val="{00000001-2885-AC4F-9FD8-A4E7A0A57BB2}"/>
            </c:ext>
          </c:extLst>
        </c:ser>
        <c:dLbls>
          <c:showLegendKey val="0"/>
          <c:showVal val="0"/>
          <c:showCatName val="0"/>
          <c:showSerName val="0"/>
          <c:showPercent val="0"/>
          <c:showBubbleSize val="0"/>
        </c:dLbls>
        <c:gapWidth val="219"/>
        <c:overlap val="100"/>
        <c:axId val="342408831"/>
        <c:axId val="342410463"/>
      </c:barChart>
      <c:catAx>
        <c:axId val="3424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410463"/>
        <c:crosses val="autoZero"/>
        <c:auto val="1"/>
        <c:lblAlgn val="ctr"/>
        <c:lblOffset val="100"/>
        <c:noMultiLvlLbl val="0"/>
      </c:catAx>
      <c:valAx>
        <c:axId val="342410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40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dirty="0"/>
              <a:t>Why do people trust/distrust COVID info from journalists</a:t>
            </a:r>
            <a:r>
              <a:rPr lang="en-GB" sz="2000" baseline="0" dirty="0"/>
              <a:t>?</a:t>
            </a:r>
            <a:endParaRPr lang="en-GB"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rgbClr val="C00000">
                <a:alpha val="50000"/>
              </a:srgbClr>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C456-6B45-B321-7C2E440ABBE4}"/>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Graphs!$L$2:$L$6</c:f>
              <c:numCache>
                <c:formatCode>General</c:formatCode>
                <c:ptCount val="5"/>
                <c:pt idx="0">
                  <c:v>173</c:v>
                </c:pt>
                <c:pt idx="1">
                  <c:v>15</c:v>
                </c:pt>
                <c:pt idx="2">
                  <c:v>43</c:v>
                </c:pt>
                <c:pt idx="3">
                  <c:v>4</c:v>
                </c:pt>
                <c:pt idx="4">
                  <c:v>11</c:v>
                </c:pt>
              </c:numCache>
            </c:numRef>
          </c:val>
          <c:extLst>
            <c:ext xmlns:c16="http://schemas.microsoft.com/office/drawing/2014/chart" uri="{C3380CC4-5D6E-409C-BE32-E72D297353CC}">
              <c16:uniqueId val="{00000000-2885-AC4F-9FD8-A4E7A0A57BB2}"/>
            </c:ext>
          </c:extLst>
        </c:ser>
        <c:ser>
          <c:idx val="1"/>
          <c:order val="1"/>
          <c:spPr>
            <a:solidFill>
              <a:schemeClr val="accent6">
                <a:lumMod val="75000"/>
                <a:alpha val="50000"/>
              </a:schemeClr>
            </a:solidFill>
            <a:ln>
              <a:noFill/>
            </a:ln>
            <a:effectLst/>
          </c:spPr>
          <c:invertIfNegative val="0"/>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0-C456-6B45-B321-7C2E440ABBE4}"/>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Graphs!$M$2:$M$6</c:f>
              <c:numCache>
                <c:formatCode>General</c:formatCode>
                <c:ptCount val="5"/>
                <c:pt idx="0">
                  <c:v>182</c:v>
                </c:pt>
                <c:pt idx="1">
                  <c:v>28</c:v>
                </c:pt>
                <c:pt idx="2">
                  <c:v>46</c:v>
                </c:pt>
                <c:pt idx="3">
                  <c:v>1</c:v>
                </c:pt>
                <c:pt idx="4">
                  <c:v>15</c:v>
                </c:pt>
              </c:numCache>
            </c:numRef>
          </c:val>
          <c:extLst>
            <c:ext xmlns:c16="http://schemas.microsoft.com/office/drawing/2014/chart" uri="{C3380CC4-5D6E-409C-BE32-E72D297353CC}">
              <c16:uniqueId val="{00000001-2885-AC4F-9FD8-A4E7A0A57BB2}"/>
            </c:ext>
          </c:extLst>
        </c:ser>
        <c:dLbls>
          <c:showLegendKey val="0"/>
          <c:showVal val="0"/>
          <c:showCatName val="0"/>
          <c:showSerName val="0"/>
          <c:showPercent val="0"/>
          <c:showBubbleSize val="0"/>
        </c:dLbls>
        <c:gapWidth val="219"/>
        <c:overlap val="100"/>
        <c:axId val="342408831"/>
        <c:axId val="342410463"/>
      </c:barChart>
      <c:catAx>
        <c:axId val="3424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410463"/>
        <c:crosses val="autoZero"/>
        <c:auto val="1"/>
        <c:lblAlgn val="ctr"/>
        <c:lblOffset val="100"/>
        <c:noMultiLvlLbl val="0"/>
      </c:catAx>
      <c:valAx>
        <c:axId val="342410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40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dirty="0"/>
              <a:t>Why do people trust/distrust COVID info from the government</a:t>
            </a:r>
            <a:r>
              <a:rPr lang="en-GB" sz="2000" baseline="0" dirty="0"/>
              <a:t>?</a:t>
            </a:r>
            <a:endParaRPr lang="en-GB"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rgbClr val="C00000">
                <a:alpha val="50000"/>
              </a:srgb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7912-544C-8DF2-129857714C8B}"/>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Graphs!$R$2:$R$6</c:f>
              <c:numCache>
                <c:formatCode>General</c:formatCode>
                <c:ptCount val="5"/>
                <c:pt idx="0">
                  <c:v>70</c:v>
                </c:pt>
                <c:pt idx="1">
                  <c:v>20</c:v>
                </c:pt>
                <c:pt idx="2">
                  <c:v>15</c:v>
                </c:pt>
                <c:pt idx="3">
                  <c:v>3</c:v>
                </c:pt>
                <c:pt idx="4">
                  <c:v>6</c:v>
                </c:pt>
              </c:numCache>
            </c:numRef>
          </c:val>
          <c:extLst>
            <c:ext xmlns:c16="http://schemas.microsoft.com/office/drawing/2014/chart" uri="{C3380CC4-5D6E-409C-BE32-E72D297353CC}">
              <c16:uniqueId val="{00000000-7912-544C-8DF2-129857714C8B}"/>
            </c:ext>
          </c:extLst>
        </c:ser>
        <c:ser>
          <c:idx val="1"/>
          <c:order val="1"/>
          <c:spPr>
            <a:solidFill>
              <a:schemeClr val="accent6">
                <a:lumMod val="75000"/>
                <a:alpha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2-7912-544C-8DF2-129857714C8B}"/>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Graphs!$S$2:$S$6</c:f>
              <c:numCache>
                <c:formatCode>General</c:formatCode>
                <c:ptCount val="5"/>
                <c:pt idx="0">
                  <c:v>216</c:v>
                </c:pt>
                <c:pt idx="1">
                  <c:v>40</c:v>
                </c:pt>
                <c:pt idx="2">
                  <c:v>52</c:v>
                </c:pt>
                <c:pt idx="3">
                  <c:v>9</c:v>
                </c:pt>
                <c:pt idx="4">
                  <c:v>40</c:v>
                </c:pt>
              </c:numCache>
            </c:numRef>
          </c:val>
          <c:extLst>
            <c:ext xmlns:c16="http://schemas.microsoft.com/office/drawing/2014/chart" uri="{C3380CC4-5D6E-409C-BE32-E72D297353CC}">
              <c16:uniqueId val="{00000001-7912-544C-8DF2-129857714C8B}"/>
            </c:ext>
          </c:extLst>
        </c:ser>
        <c:dLbls>
          <c:showLegendKey val="0"/>
          <c:showVal val="0"/>
          <c:showCatName val="0"/>
          <c:showSerName val="0"/>
          <c:showPercent val="0"/>
          <c:showBubbleSize val="0"/>
        </c:dLbls>
        <c:gapWidth val="219"/>
        <c:overlap val="100"/>
        <c:axId val="342408831"/>
        <c:axId val="342410463"/>
      </c:barChart>
      <c:catAx>
        <c:axId val="3424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410463"/>
        <c:crosses val="autoZero"/>
        <c:auto val="1"/>
        <c:lblAlgn val="ctr"/>
        <c:lblOffset val="100"/>
        <c:noMultiLvlLbl val="0"/>
      </c:catAx>
      <c:valAx>
        <c:axId val="342410463"/>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40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dirty="0"/>
              <a:t>Why do people trust/distrust COVID info from the government</a:t>
            </a:r>
            <a:r>
              <a:rPr lang="en-GB" sz="2000" baseline="0" dirty="0"/>
              <a:t>?</a:t>
            </a:r>
            <a:endParaRPr lang="en-GB"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rgbClr val="C00000">
                <a:alpha val="50000"/>
              </a:srgbClr>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B1EC-034F-A73D-89CE28E6473F}"/>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Graphs!$R$2:$R$6</c:f>
              <c:numCache>
                <c:formatCode>General</c:formatCode>
                <c:ptCount val="5"/>
                <c:pt idx="0">
                  <c:v>70</c:v>
                </c:pt>
                <c:pt idx="1">
                  <c:v>20</c:v>
                </c:pt>
                <c:pt idx="2">
                  <c:v>15</c:v>
                </c:pt>
                <c:pt idx="3">
                  <c:v>3</c:v>
                </c:pt>
                <c:pt idx="4">
                  <c:v>6</c:v>
                </c:pt>
              </c:numCache>
            </c:numRef>
          </c:val>
          <c:extLst>
            <c:ext xmlns:c16="http://schemas.microsoft.com/office/drawing/2014/chart" uri="{C3380CC4-5D6E-409C-BE32-E72D297353CC}">
              <c16:uniqueId val="{00000000-7912-544C-8DF2-129857714C8B}"/>
            </c:ext>
          </c:extLst>
        </c:ser>
        <c:ser>
          <c:idx val="1"/>
          <c:order val="1"/>
          <c:spPr>
            <a:solidFill>
              <a:schemeClr val="accent6">
                <a:lumMod val="75000"/>
                <a:alpha val="50000"/>
              </a:schemeClr>
            </a:solidFill>
            <a:ln>
              <a:noFill/>
            </a:ln>
            <a:effectLst/>
          </c:spPr>
          <c:invertIfNegative val="0"/>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0-B1EC-034F-A73D-89CE28E6473F}"/>
              </c:ext>
            </c:extLst>
          </c:dPt>
          <c:cat>
            <c:strRef>
              <c:f>Graphs!$A$2:$A$6</c:f>
              <c:strCache>
                <c:ptCount val="5"/>
                <c:pt idx="0">
                  <c:v>trust based on source or perceived motives of source</c:v>
                </c:pt>
                <c:pt idx="1">
                  <c:v>information consistency with others/experience/beliefs</c:v>
                </c:pt>
                <c:pt idx="2">
                  <c:v>quality of evidence (scientific, certainty/uncertainty, best available)</c:v>
                </c:pt>
                <c:pt idx="3">
                  <c:v>level of detail</c:v>
                </c:pt>
                <c:pt idx="4">
                  <c:v>other</c:v>
                </c:pt>
              </c:strCache>
            </c:strRef>
          </c:cat>
          <c:val>
            <c:numRef>
              <c:f>Graphs!$S$2:$S$6</c:f>
              <c:numCache>
                <c:formatCode>General</c:formatCode>
                <c:ptCount val="5"/>
                <c:pt idx="0">
                  <c:v>216</c:v>
                </c:pt>
                <c:pt idx="1">
                  <c:v>40</c:v>
                </c:pt>
                <c:pt idx="2">
                  <c:v>52</c:v>
                </c:pt>
                <c:pt idx="3">
                  <c:v>9</c:v>
                </c:pt>
                <c:pt idx="4">
                  <c:v>40</c:v>
                </c:pt>
              </c:numCache>
            </c:numRef>
          </c:val>
          <c:extLst>
            <c:ext xmlns:c16="http://schemas.microsoft.com/office/drawing/2014/chart" uri="{C3380CC4-5D6E-409C-BE32-E72D297353CC}">
              <c16:uniqueId val="{00000001-7912-544C-8DF2-129857714C8B}"/>
            </c:ext>
          </c:extLst>
        </c:ser>
        <c:dLbls>
          <c:showLegendKey val="0"/>
          <c:showVal val="0"/>
          <c:showCatName val="0"/>
          <c:showSerName val="0"/>
          <c:showPercent val="0"/>
          <c:showBubbleSize val="0"/>
        </c:dLbls>
        <c:gapWidth val="219"/>
        <c:overlap val="100"/>
        <c:axId val="342408831"/>
        <c:axId val="342410463"/>
      </c:barChart>
      <c:catAx>
        <c:axId val="3424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410463"/>
        <c:crosses val="autoZero"/>
        <c:auto val="1"/>
        <c:lblAlgn val="ctr"/>
        <c:lblOffset val="100"/>
        <c:noMultiLvlLbl val="0"/>
      </c:catAx>
      <c:valAx>
        <c:axId val="342410463"/>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40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7E83C-DFA0-724C-B337-10152AE0BAD0}" type="datetimeFigureOut">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74DDA-BDC7-2249-8B50-CA7F4870AB42}" type="slidenum">
              <a:t>‹#›</a:t>
            </a:fld>
            <a:endParaRPr lang="en-US"/>
          </a:p>
        </p:txBody>
      </p:sp>
    </p:spTree>
    <p:extLst>
      <p:ext uri="{BB962C8B-B14F-4D97-AF65-F5344CB8AC3E}">
        <p14:creationId xmlns:p14="http://schemas.microsoft.com/office/powerpoint/2010/main" val="277401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bit of background to me… Slightly unusual perspective. Communication with the public as a media professional, on behalf of institutions, as an academic.</a:t>
            </a:r>
          </a:p>
        </p:txBody>
      </p:sp>
      <p:sp>
        <p:nvSpPr>
          <p:cNvPr id="4" name="Slide Number Placeholder 3"/>
          <p:cNvSpPr>
            <a:spLocks noGrp="1"/>
          </p:cNvSpPr>
          <p:nvPr>
            <p:ph type="sldNum" sz="quarter" idx="5"/>
          </p:nvPr>
        </p:nvSpPr>
        <p:spPr/>
        <p:txBody>
          <a:bodyPr/>
          <a:lstStyle/>
          <a:p>
            <a:fld id="{99A74DDA-BDC7-2249-8B50-CA7F4870AB42}" type="slidenum">
              <a:t>1</a:t>
            </a:fld>
            <a:endParaRPr lang="en-US"/>
          </a:p>
        </p:txBody>
      </p:sp>
    </p:spTree>
    <p:extLst>
      <p:ext uri="{BB962C8B-B14F-4D97-AF65-F5344CB8AC3E}">
        <p14:creationId xmlns:p14="http://schemas.microsoft.com/office/powerpoint/2010/main" val="301896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comments on the consistency of information – and these were a bit more about consistency between sources rather than consistency with experience or beliefs (the ‘common sense’) compared with the posters.</a:t>
            </a:r>
          </a:p>
        </p:txBody>
      </p:sp>
      <p:sp>
        <p:nvSpPr>
          <p:cNvPr id="4" name="Slide Number Placeholder 3"/>
          <p:cNvSpPr>
            <a:spLocks noGrp="1"/>
          </p:cNvSpPr>
          <p:nvPr>
            <p:ph type="sldNum" sz="quarter" idx="5"/>
          </p:nvPr>
        </p:nvSpPr>
        <p:spPr/>
        <p:txBody>
          <a:bodyPr/>
          <a:lstStyle/>
          <a:p>
            <a:fld id="{2C7D69CE-7AC1-7A4A-971C-BD318ABB8059}" type="slidenum">
              <a:rPr lang="en-US" smtClean="0"/>
              <a:t>10</a:t>
            </a:fld>
            <a:endParaRPr lang="en-US"/>
          </a:p>
        </p:txBody>
      </p:sp>
    </p:spTree>
    <p:extLst>
      <p:ext uri="{BB962C8B-B14F-4D97-AF65-F5344CB8AC3E}">
        <p14:creationId xmlns:p14="http://schemas.microsoft.com/office/powerpoint/2010/main" val="305594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reasonable number of people assessing the information on the quality of the evidence, as they perceived it, behind the claims/information.</a:t>
            </a:r>
          </a:p>
        </p:txBody>
      </p:sp>
      <p:sp>
        <p:nvSpPr>
          <p:cNvPr id="4" name="Slide Number Placeholder 3"/>
          <p:cNvSpPr>
            <a:spLocks noGrp="1"/>
          </p:cNvSpPr>
          <p:nvPr>
            <p:ph type="sldNum" sz="quarter" idx="5"/>
          </p:nvPr>
        </p:nvSpPr>
        <p:spPr/>
        <p:txBody>
          <a:bodyPr/>
          <a:lstStyle/>
          <a:p>
            <a:fld id="{2C7D69CE-7AC1-7A4A-971C-BD318ABB8059}" type="slidenum">
              <a:rPr lang="en-US" smtClean="0"/>
              <a:t>11</a:t>
            </a:fld>
            <a:endParaRPr lang="en-US"/>
          </a:p>
        </p:txBody>
      </p:sp>
    </p:spTree>
    <p:extLst>
      <p:ext uri="{BB962C8B-B14F-4D97-AF65-F5344CB8AC3E}">
        <p14:creationId xmlns:p14="http://schemas.microsoft.com/office/powerpoint/2010/main" val="324712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as you’d expect – older people, those with higher trust in journalists and experts and higher trust in government.</a:t>
            </a:r>
          </a:p>
        </p:txBody>
      </p:sp>
      <p:sp>
        <p:nvSpPr>
          <p:cNvPr id="4" name="Slide Number Placeholder 3"/>
          <p:cNvSpPr>
            <a:spLocks noGrp="1"/>
          </p:cNvSpPr>
          <p:nvPr>
            <p:ph type="sldNum" sz="quarter" idx="5"/>
          </p:nvPr>
        </p:nvSpPr>
        <p:spPr/>
        <p:txBody>
          <a:bodyPr/>
          <a:lstStyle/>
          <a:p>
            <a:fld id="{2C7D69CE-7AC1-7A4A-971C-BD318ABB8059}" type="slidenum">
              <a:rPr lang="en-US" smtClean="0"/>
              <a:t>12</a:t>
            </a:fld>
            <a:endParaRPr lang="en-US"/>
          </a:p>
        </p:txBody>
      </p:sp>
    </p:spTree>
    <p:extLst>
      <p:ext uri="{BB962C8B-B14F-4D97-AF65-F5344CB8AC3E}">
        <p14:creationId xmlns:p14="http://schemas.microsoft.com/office/powerpoint/2010/main" val="15991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 social media, which you might see as a contrast…</a:t>
            </a:r>
          </a:p>
          <a:p>
            <a:endParaRPr lang="en-US" dirty="0"/>
          </a:p>
          <a:p>
            <a:r>
              <a:rPr lang="en-US" dirty="0"/>
              <a:t>Perhaps surprisingly high trust in China?</a:t>
            </a:r>
          </a:p>
        </p:txBody>
      </p:sp>
      <p:sp>
        <p:nvSpPr>
          <p:cNvPr id="4" name="Slide Number Placeholder 3"/>
          <p:cNvSpPr>
            <a:spLocks noGrp="1"/>
          </p:cNvSpPr>
          <p:nvPr>
            <p:ph type="sldNum" sz="quarter" idx="5"/>
          </p:nvPr>
        </p:nvSpPr>
        <p:spPr/>
        <p:txBody>
          <a:bodyPr/>
          <a:lstStyle/>
          <a:p>
            <a:fld id="{2C7D69CE-7AC1-7A4A-971C-BD318ABB8059}" type="slidenum">
              <a:rPr lang="en-US" smtClean="0"/>
              <a:t>13</a:t>
            </a:fld>
            <a:endParaRPr lang="en-US"/>
          </a:p>
        </p:txBody>
      </p:sp>
    </p:spTree>
    <p:extLst>
      <p:ext uri="{BB962C8B-B14F-4D97-AF65-F5344CB8AC3E}">
        <p14:creationId xmlns:p14="http://schemas.microsoft.com/office/powerpoint/2010/main" val="234248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here are some comments.</a:t>
            </a:r>
          </a:p>
          <a:p>
            <a:endParaRPr lang="en-US" dirty="0"/>
          </a:p>
          <a:p>
            <a:r>
              <a:rPr lang="en-US" dirty="0"/>
              <a:t>The top are negative comments and very similar to the type I saw from other countries.</a:t>
            </a:r>
          </a:p>
          <a:p>
            <a:r>
              <a:rPr lang="en-US" dirty="0"/>
              <a:t>Along the bottom, though, are some representative positive comments. It’s clear that a lot of what they are seeing on social media is officially produced and they trust that. And they think the regulation is good. There were quite a few patriotic messages like that in the bottom left too.</a:t>
            </a:r>
          </a:p>
        </p:txBody>
      </p:sp>
      <p:sp>
        <p:nvSpPr>
          <p:cNvPr id="4" name="Slide Number Placeholder 3"/>
          <p:cNvSpPr>
            <a:spLocks noGrp="1"/>
          </p:cNvSpPr>
          <p:nvPr>
            <p:ph type="sldNum" sz="quarter" idx="5"/>
          </p:nvPr>
        </p:nvSpPr>
        <p:spPr/>
        <p:txBody>
          <a:bodyPr/>
          <a:lstStyle/>
          <a:p>
            <a:fld id="{2C7D69CE-7AC1-7A4A-971C-BD318ABB8059}" type="slidenum">
              <a:rPr lang="en-US" smtClean="0"/>
              <a:t>14</a:t>
            </a:fld>
            <a:endParaRPr lang="en-US"/>
          </a:p>
        </p:txBody>
      </p:sp>
    </p:spTree>
    <p:extLst>
      <p:ext uri="{BB962C8B-B14F-4D97-AF65-F5344CB8AC3E}">
        <p14:creationId xmlns:p14="http://schemas.microsoft.com/office/powerpoint/2010/main" val="35913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lower education and lower numeracy, those with high social trust, trust in journalists and trust in the government…</a:t>
            </a:r>
          </a:p>
        </p:txBody>
      </p:sp>
      <p:sp>
        <p:nvSpPr>
          <p:cNvPr id="4" name="Slide Number Placeholder 3"/>
          <p:cNvSpPr>
            <a:spLocks noGrp="1"/>
          </p:cNvSpPr>
          <p:nvPr>
            <p:ph type="sldNum" sz="quarter" idx="5"/>
          </p:nvPr>
        </p:nvSpPr>
        <p:spPr/>
        <p:txBody>
          <a:bodyPr/>
          <a:lstStyle/>
          <a:p>
            <a:fld id="{2C7D69CE-7AC1-7A4A-971C-BD318ABB8059}" type="slidenum">
              <a:rPr lang="en-US" smtClean="0"/>
              <a:t>15</a:t>
            </a:fld>
            <a:endParaRPr lang="en-US"/>
          </a:p>
        </p:txBody>
      </p:sp>
    </p:spTree>
    <p:extLst>
      <p:ext uri="{BB962C8B-B14F-4D97-AF65-F5344CB8AC3E}">
        <p14:creationId xmlns:p14="http://schemas.microsoft.com/office/powerpoint/2010/main" val="310387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trust in government/official sources (other than posters). Much more variation between countries here, as you might expect. Low in the US, Spain and Japan, in line with what we saw earlier.</a:t>
            </a:r>
          </a:p>
        </p:txBody>
      </p:sp>
      <p:sp>
        <p:nvSpPr>
          <p:cNvPr id="4" name="Slide Number Placeholder 3"/>
          <p:cNvSpPr>
            <a:spLocks noGrp="1"/>
          </p:cNvSpPr>
          <p:nvPr>
            <p:ph type="sldNum" sz="quarter" idx="5"/>
          </p:nvPr>
        </p:nvSpPr>
        <p:spPr/>
        <p:txBody>
          <a:bodyPr/>
          <a:lstStyle/>
          <a:p>
            <a:fld id="{2C7D69CE-7AC1-7A4A-971C-BD318ABB8059}" type="slidenum">
              <a:rPr lang="en-US" smtClean="0"/>
              <a:t>16</a:t>
            </a:fld>
            <a:endParaRPr lang="en-US"/>
          </a:p>
        </p:txBody>
      </p:sp>
    </p:spTree>
    <p:extLst>
      <p:ext uri="{BB962C8B-B14F-4D97-AF65-F5344CB8AC3E}">
        <p14:creationId xmlns:p14="http://schemas.microsoft.com/office/powerpoint/2010/main" val="194665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a:t>
            </a:r>
          </a:p>
          <a:p>
            <a:endParaRPr lang="en-US" dirty="0"/>
          </a:p>
          <a:p>
            <a:r>
              <a:rPr lang="en-US" dirty="0"/>
              <a:t>Here again there was a lot about the source and the perceived motives of the government. A lot said that they thought the government was trying not to cause panic – and some rated that as positive and some negative. Actually out of the positive ratings – quite a lot mentioned the fact that it seemed to be coming from scientific advisors. Again, remember that this is March 2020’s data. It may well have changed recently with more coverage of divergent scientific opinions.</a:t>
            </a:r>
          </a:p>
        </p:txBody>
      </p:sp>
      <p:sp>
        <p:nvSpPr>
          <p:cNvPr id="4" name="Slide Number Placeholder 3"/>
          <p:cNvSpPr>
            <a:spLocks noGrp="1"/>
          </p:cNvSpPr>
          <p:nvPr>
            <p:ph type="sldNum" sz="quarter" idx="5"/>
          </p:nvPr>
        </p:nvSpPr>
        <p:spPr/>
        <p:txBody>
          <a:bodyPr/>
          <a:lstStyle/>
          <a:p>
            <a:fld id="{2C7D69CE-7AC1-7A4A-971C-BD318ABB8059}" type="slidenum">
              <a:rPr lang="en-US" smtClean="0"/>
              <a:t>17</a:t>
            </a:fld>
            <a:endParaRPr lang="en-US"/>
          </a:p>
        </p:txBody>
      </p:sp>
    </p:spTree>
    <p:extLst>
      <p:ext uri="{BB962C8B-B14F-4D97-AF65-F5344CB8AC3E}">
        <p14:creationId xmlns:p14="http://schemas.microsoft.com/office/powerpoint/2010/main" val="129383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consistency quotes were similar to those about the media, so skipping to the quality of evidence comments, these were the kinds of positive and negative comments.</a:t>
            </a:r>
          </a:p>
        </p:txBody>
      </p:sp>
      <p:sp>
        <p:nvSpPr>
          <p:cNvPr id="4" name="Slide Number Placeholder 3"/>
          <p:cNvSpPr>
            <a:spLocks noGrp="1"/>
          </p:cNvSpPr>
          <p:nvPr>
            <p:ph type="sldNum" sz="quarter" idx="5"/>
          </p:nvPr>
        </p:nvSpPr>
        <p:spPr/>
        <p:txBody>
          <a:bodyPr/>
          <a:lstStyle/>
          <a:p>
            <a:fld id="{2C7D69CE-7AC1-7A4A-971C-BD318ABB8059}" type="slidenum">
              <a:rPr lang="en-US" smtClean="0"/>
              <a:t>18</a:t>
            </a:fld>
            <a:endParaRPr lang="en-US"/>
          </a:p>
        </p:txBody>
      </p:sp>
    </p:spTree>
    <p:extLst>
      <p:ext uri="{BB962C8B-B14F-4D97-AF65-F5344CB8AC3E}">
        <p14:creationId xmlns:p14="http://schemas.microsoft.com/office/powerpoint/2010/main" val="484717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as you’d expect again – Conservatives, and those who trust experts and government… and women (maybe less expected).</a:t>
            </a:r>
          </a:p>
        </p:txBody>
      </p:sp>
      <p:sp>
        <p:nvSpPr>
          <p:cNvPr id="4" name="Slide Number Placeholder 3"/>
          <p:cNvSpPr>
            <a:spLocks noGrp="1"/>
          </p:cNvSpPr>
          <p:nvPr>
            <p:ph type="sldNum" sz="quarter" idx="5"/>
          </p:nvPr>
        </p:nvSpPr>
        <p:spPr/>
        <p:txBody>
          <a:bodyPr/>
          <a:lstStyle/>
          <a:p>
            <a:fld id="{2C7D69CE-7AC1-7A4A-971C-BD318ABB8059}" type="slidenum">
              <a:rPr lang="en-US" smtClean="0"/>
              <a:t>19</a:t>
            </a:fld>
            <a:endParaRPr lang="en-US"/>
          </a:p>
        </p:txBody>
      </p:sp>
    </p:spTree>
    <p:extLst>
      <p:ext uri="{BB962C8B-B14F-4D97-AF65-F5344CB8AC3E}">
        <p14:creationId xmlns:p14="http://schemas.microsoft.com/office/powerpoint/2010/main" val="276085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Roughly going to go through these points… I’ll go as quickly as I can as I expect this talk mainly to raise questions which we can then discuss!</a:t>
            </a:r>
          </a:p>
        </p:txBody>
      </p:sp>
      <p:sp>
        <p:nvSpPr>
          <p:cNvPr id="4" name="Slide Number Placeholder 3"/>
          <p:cNvSpPr>
            <a:spLocks noGrp="1"/>
          </p:cNvSpPr>
          <p:nvPr>
            <p:ph type="sldNum" sz="quarter" idx="5"/>
          </p:nvPr>
        </p:nvSpPr>
        <p:spPr/>
        <p:txBody>
          <a:bodyPr/>
          <a:lstStyle/>
          <a:p>
            <a:fld id="{2C7D69CE-7AC1-7A4A-971C-BD318ABB8059}" type="slidenum">
              <a:rPr lang="en-US" smtClean="0"/>
              <a:t>2</a:t>
            </a:fld>
            <a:endParaRPr lang="en-US"/>
          </a:p>
        </p:txBody>
      </p:sp>
    </p:spTree>
    <p:extLst>
      <p:ext uri="{BB962C8B-B14F-4D97-AF65-F5344CB8AC3E}">
        <p14:creationId xmlns:p14="http://schemas.microsoft.com/office/powerpoint/2010/main" val="365899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summary of what I feel comes out of the comments that people made in the survey.</a:t>
            </a:r>
          </a:p>
        </p:txBody>
      </p:sp>
      <p:sp>
        <p:nvSpPr>
          <p:cNvPr id="4" name="Slide Number Placeholder 3"/>
          <p:cNvSpPr>
            <a:spLocks noGrp="1"/>
          </p:cNvSpPr>
          <p:nvPr>
            <p:ph type="sldNum" sz="quarter" idx="5"/>
          </p:nvPr>
        </p:nvSpPr>
        <p:spPr/>
        <p:txBody>
          <a:bodyPr/>
          <a:lstStyle/>
          <a:p>
            <a:fld id="{2C7D69CE-7AC1-7A4A-971C-BD318ABB8059}" type="slidenum">
              <a:rPr lang="en-US" smtClean="0"/>
              <a:t>20</a:t>
            </a:fld>
            <a:endParaRPr lang="en-US"/>
          </a:p>
        </p:txBody>
      </p:sp>
    </p:spTree>
    <p:extLst>
      <p:ext uri="{BB962C8B-B14F-4D97-AF65-F5344CB8AC3E}">
        <p14:creationId xmlns:p14="http://schemas.microsoft.com/office/powerpoint/2010/main" val="234185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then, we also have evidence on the link between trust in information and people’s behaviour…</a:t>
            </a:r>
          </a:p>
        </p:txBody>
      </p:sp>
      <p:sp>
        <p:nvSpPr>
          <p:cNvPr id="4" name="Slide Number Placeholder 3"/>
          <p:cNvSpPr>
            <a:spLocks noGrp="1"/>
          </p:cNvSpPr>
          <p:nvPr>
            <p:ph type="sldNum" sz="quarter" idx="5"/>
          </p:nvPr>
        </p:nvSpPr>
        <p:spPr/>
        <p:txBody>
          <a:bodyPr/>
          <a:lstStyle/>
          <a:p>
            <a:fld id="{2C7D69CE-7AC1-7A4A-971C-BD318ABB8059}" type="slidenum">
              <a:rPr lang="en-US" smtClean="0"/>
              <a:t>21</a:t>
            </a:fld>
            <a:endParaRPr lang="en-US"/>
          </a:p>
        </p:txBody>
      </p:sp>
    </p:spTree>
    <p:extLst>
      <p:ext uri="{BB962C8B-B14F-4D97-AF65-F5344CB8AC3E}">
        <p14:creationId xmlns:p14="http://schemas.microsoft.com/office/powerpoint/2010/main" val="156451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 get evidence of the strength of this link in every experiment we do about communication.</a:t>
            </a:r>
          </a:p>
          <a:p>
            <a:endParaRPr lang="en-US" i="0" dirty="0"/>
          </a:p>
          <a:p>
            <a:r>
              <a:rPr lang="en-US" i="0" dirty="0"/>
              <a:t>It doesn’t matter what the advice was in each of these experiments, what you can see if how the trustworthiness and the rating of how likely they are to follow the advice match.</a:t>
            </a:r>
          </a:p>
        </p:txBody>
      </p:sp>
      <p:sp>
        <p:nvSpPr>
          <p:cNvPr id="4" name="Slide Number Placeholder 3"/>
          <p:cNvSpPr>
            <a:spLocks noGrp="1"/>
          </p:cNvSpPr>
          <p:nvPr>
            <p:ph type="sldNum" sz="quarter" idx="5"/>
          </p:nvPr>
        </p:nvSpPr>
        <p:spPr/>
        <p:txBody>
          <a:bodyPr/>
          <a:lstStyle/>
          <a:p>
            <a:fld id="{2C7D69CE-7AC1-7A4A-971C-BD318ABB8059}" type="slidenum">
              <a:rPr lang="en-US" smtClean="0"/>
              <a:t>22</a:t>
            </a:fld>
            <a:endParaRPr lang="en-US"/>
          </a:p>
        </p:txBody>
      </p:sp>
    </p:spTree>
    <p:extLst>
      <p:ext uri="{BB962C8B-B14F-4D97-AF65-F5344CB8AC3E}">
        <p14:creationId xmlns:p14="http://schemas.microsoft.com/office/powerpoint/2010/main" val="396177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Again, the details of this table don’t matter – it shows in colour the factors that most strongly played into people’s decisions about covid vaccines across different countries. You can see how important trust is, across countries.</a:t>
            </a:r>
          </a:p>
        </p:txBody>
      </p:sp>
      <p:sp>
        <p:nvSpPr>
          <p:cNvPr id="4" name="Slide Number Placeholder 3"/>
          <p:cNvSpPr>
            <a:spLocks noGrp="1"/>
          </p:cNvSpPr>
          <p:nvPr>
            <p:ph type="sldNum" sz="quarter" idx="5"/>
          </p:nvPr>
        </p:nvSpPr>
        <p:spPr/>
        <p:txBody>
          <a:bodyPr/>
          <a:lstStyle/>
          <a:p>
            <a:fld id="{2C7D69CE-7AC1-7A4A-971C-BD318ABB8059}" type="slidenum">
              <a:rPr lang="en-US" smtClean="0"/>
              <a:t>23</a:t>
            </a:fld>
            <a:endParaRPr lang="en-US"/>
          </a:p>
        </p:txBody>
      </p:sp>
    </p:spTree>
    <p:extLst>
      <p:ext uri="{BB962C8B-B14F-4D97-AF65-F5344CB8AC3E}">
        <p14:creationId xmlns:p14="http://schemas.microsoft.com/office/powerpoint/2010/main" val="2560416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everyone tends to ask ‘how can I be trusted’. And our answer is always – ‘be trustworthy’!</a:t>
            </a:r>
          </a:p>
        </p:txBody>
      </p:sp>
      <p:sp>
        <p:nvSpPr>
          <p:cNvPr id="4" name="Slide Number Placeholder 3"/>
          <p:cNvSpPr>
            <a:spLocks noGrp="1"/>
          </p:cNvSpPr>
          <p:nvPr>
            <p:ph type="sldNum" sz="quarter" idx="5"/>
          </p:nvPr>
        </p:nvSpPr>
        <p:spPr/>
        <p:txBody>
          <a:bodyPr/>
          <a:lstStyle/>
          <a:p>
            <a:fld id="{2C7D69CE-7AC1-7A4A-971C-BD318ABB8059}" type="slidenum">
              <a:rPr lang="en-US" smtClean="0"/>
              <a:t>24</a:t>
            </a:fld>
            <a:endParaRPr lang="en-US"/>
          </a:p>
        </p:txBody>
      </p:sp>
    </p:spTree>
    <p:extLst>
      <p:ext uri="{BB962C8B-B14F-4D97-AF65-F5344CB8AC3E}">
        <p14:creationId xmlns:p14="http://schemas.microsoft.com/office/powerpoint/2010/main" val="492002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Philosopher </a:t>
            </a:r>
            <a:r>
              <a:rPr lang="en-US" dirty="0" err="1"/>
              <a:t>Onora</a:t>
            </a:r>
            <a:r>
              <a:rPr lang="en-US" dirty="0"/>
              <a:t> O’Neill has long talked about the key aspects of demonstrating trustworthiness and I’d highly recommend her 10 minute TED talk on the subject.</a:t>
            </a:r>
          </a:p>
          <a:p>
            <a:r>
              <a:rPr lang="en-US" dirty="0"/>
              <a:t>She outlines three key things that trustworthy communicators demonstrate.</a:t>
            </a:r>
          </a:p>
          <a:p>
            <a:endParaRPr lang="en-US" dirty="0"/>
          </a:p>
        </p:txBody>
      </p:sp>
      <p:sp>
        <p:nvSpPr>
          <p:cNvPr id="4" name="Slide Number Placeholder 3"/>
          <p:cNvSpPr>
            <a:spLocks noGrp="1"/>
          </p:cNvSpPr>
          <p:nvPr>
            <p:ph type="sldNum" sz="quarter" idx="5"/>
          </p:nvPr>
        </p:nvSpPr>
        <p:spPr/>
        <p:txBody>
          <a:bodyPr/>
          <a:lstStyle/>
          <a:p>
            <a:fld id="{CEB13223-047E-6649-A50C-81BA0DA2BA63}" type="slidenum">
              <a:rPr lang="en-US" smtClean="0"/>
              <a:t>25</a:t>
            </a:fld>
            <a:endParaRPr lang="en-US"/>
          </a:p>
        </p:txBody>
      </p:sp>
    </p:spTree>
    <p:extLst>
      <p:ext uri="{BB962C8B-B14F-4D97-AF65-F5344CB8AC3E}">
        <p14:creationId xmlns:p14="http://schemas.microsoft.com/office/powerpoint/2010/main" val="3436403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 think fit quite neatly with our findings around COVID and so produce a bit of a ‘hit list’ for communicators.</a:t>
            </a:r>
          </a:p>
          <a:p>
            <a:endParaRPr lang="en-US" dirty="0"/>
          </a:p>
          <a:p>
            <a:r>
              <a:rPr lang="en-US" dirty="0"/>
              <a:t>So I want to end up talking about what this means for scientists and scientific communicators…</a:t>
            </a:r>
          </a:p>
        </p:txBody>
      </p:sp>
      <p:sp>
        <p:nvSpPr>
          <p:cNvPr id="4" name="Slide Number Placeholder 3"/>
          <p:cNvSpPr>
            <a:spLocks noGrp="1"/>
          </p:cNvSpPr>
          <p:nvPr>
            <p:ph type="sldNum" sz="quarter" idx="5"/>
          </p:nvPr>
        </p:nvSpPr>
        <p:spPr/>
        <p:txBody>
          <a:bodyPr/>
          <a:lstStyle/>
          <a:p>
            <a:fld id="{CEB13223-047E-6649-A50C-81BA0DA2BA63}" type="slidenum">
              <a:rPr lang="en-US" smtClean="0"/>
              <a:t>26</a:t>
            </a:fld>
            <a:endParaRPr lang="en-US"/>
          </a:p>
        </p:txBody>
      </p:sp>
    </p:spTree>
    <p:extLst>
      <p:ext uri="{BB962C8B-B14F-4D97-AF65-F5344CB8AC3E}">
        <p14:creationId xmlns:p14="http://schemas.microsoft.com/office/powerpoint/2010/main" val="90102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think about your motivations when you are communicating: where do you fall on a spectrum from ‘informing’ to ‘persuading’?</a:t>
            </a:r>
          </a:p>
          <a:p>
            <a:endParaRPr lang="en-US" dirty="0"/>
          </a:p>
          <a:p>
            <a:r>
              <a:rPr lang="en-US" dirty="0"/>
              <a:t>At the two extremes you have pure informed consent in medicine…. Or pure marketing and PR. Where do government science advisors sit? Or public health professionals?  Or journalists?</a:t>
            </a:r>
          </a:p>
        </p:txBody>
      </p:sp>
      <p:sp>
        <p:nvSpPr>
          <p:cNvPr id="4" name="Slide Number Placeholder 3"/>
          <p:cNvSpPr>
            <a:spLocks noGrp="1"/>
          </p:cNvSpPr>
          <p:nvPr>
            <p:ph type="sldNum" sz="quarter" idx="5"/>
          </p:nvPr>
        </p:nvSpPr>
        <p:spPr/>
        <p:txBody>
          <a:bodyPr/>
          <a:lstStyle/>
          <a:p>
            <a:fld id="{B931B922-3BC1-4548-A814-26F4AE424AD1}" type="slidenum">
              <a:rPr lang="en-US" smtClean="0"/>
              <a:t>27</a:t>
            </a:fld>
            <a:endParaRPr lang="en-US"/>
          </a:p>
        </p:txBody>
      </p:sp>
    </p:spTree>
    <p:extLst>
      <p:ext uri="{BB962C8B-B14F-4D97-AF65-F5344CB8AC3E}">
        <p14:creationId xmlns:p14="http://schemas.microsoft.com/office/powerpoint/2010/main" val="1847648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aims at the two ends of that spectrum are quite different, and it will change the perspective on a lot of aspects of your communication.</a:t>
            </a:r>
          </a:p>
          <a:p>
            <a:endParaRPr lang="en-US" dirty="0"/>
          </a:p>
          <a:p>
            <a:r>
              <a:rPr lang="en-US" dirty="0"/>
              <a:t>Do you want people to understand the information, or does it matter more that they just believe it?</a:t>
            </a:r>
          </a:p>
          <a:p>
            <a:r>
              <a:rPr lang="en-US" dirty="0"/>
              <a:t>Do you want them to be better informed or to change their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much harder to measure the aims of informative communication! If your aim is to ‘get a message across’ or change </a:t>
            </a:r>
            <a:r>
              <a:rPr lang="en-US" dirty="0" err="1"/>
              <a:t>behaviour</a:t>
            </a:r>
            <a:r>
              <a:rPr lang="en-US" dirty="0"/>
              <a:t> then you can more easily measure the number of people who did a particular thing or say they believe a particular thing. </a:t>
            </a:r>
          </a:p>
          <a:p>
            <a:endParaRPr lang="en-US" dirty="0"/>
          </a:p>
          <a:p>
            <a:r>
              <a:rPr lang="en-US" dirty="0"/>
              <a:t>It’s quite a different way of thinking, and I think science professionals in particular have to think hard about where they sit when they are communicating.</a:t>
            </a:r>
          </a:p>
          <a:p>
            <a:endParaRPr lang="en-US" dirty="0"/>
          </a:p>
          <a:p>
            <a:r>
              <a:rPr lang="en-US" dirty="0"/>
              <a:t>This is where I move into some thoughts about scientific dissemination.</a:t>
            </a:r>
          </a:p>
        </p:txBody>
      </p:sp>
      <p:sp>
        <p:nvSpPr>
          <p:cNvPr id="4" name="Slide Number Placeholder 3"/>
          <p:cNvSpPr>
            <a:spLocks noGrp="1"/>
          </p:cNvSpPr>
          <p:nvPr>
            <p:ph type="sldNum" sz="quarter" idx="5"/>
          </p:nvPr>
        </p:nvSpPr>
        <p:spPr/>
        <p:txBody>
          <a:bodyPr/>
          <a:lstStyle/>
          <a:p>
            <a:fld id="{B931B922-3BC1-4548-A814-26F4AE424AD1}" type="slidenum">
              <a:rPr lang="en-US" smtClean="0"/>
              <a:t>28</a:t>
            </a:fld>
            <a:endParaRPr lang="en-US"/>
          </a:p>
        </p:txBody>
      </p:sp>
    </p:spTree>
    <p:extLst>
      <p:ext uri="{BB962C8B-B14F-4D97-AF65-F5344CB8AC3E}">
        <p14:creationId xmlns:p14="http://schemas.microsoft.com/office/powerpoint/2010/main" val="2910379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quick look at how scientific results are disseminated…</a:t>
            </a:r>
          </a:p>
          <a:p>
            <a:endParaRPr lang="en-US" dirty="0"/>
          </a:p>
          <a:p>
            <a:r>
              <a:rPr lang="en-US" dirty="0"/>
              <a:t>And then think about how sensitive to motivations people’s feelings of trust are.</a:t>
            </a:r>
          </a:p>
        </p:txBody>
      </p:sp>
      <p:sp>
        <p:nvSpPr>
          <p:cNvPr id="4" name="Slide Number Placeholder 3"/>
          <p:cNvSpPr>
            <a:spLocks noGrp="1"/>
          </p:cNvSpPr>
          <p:nvPr>
            <p:ph type="sldNum" sz="quarter" idx="10"/>
          </p:nvPr>
        </p:nvSpPr>
        <p:spPr/>
        <p:txBody>
          <a:bodyPr/>
          <a:lstStyle/>
          <a:p>
            <a:fld id="{7D36D1F7-38B8-FC48-A2C1-B021D44532A8}" type="slidenum">
              <a:rPr lang="en-US" smtClean="0"/>
              <a:t>29</a:t>
            </a:fld>
            <a:endParaRPr lang="en-US"/>
          </a:p>
        </p:txBody>
      </p:sp>
    </p:spTree>
    <p:extLst>
      <p:ext uri="{BB962C8B-B14F-4D97-AF65-F5344CB8AC3E}">
        <p14:creationId xmlns:p14="http://schemas.microsoft.com/office/powerpoint/2010/main" val="3184052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a:t>
            </a:r>
          </a:p>
          <a:p>
            <a:endParaRPr lang="en-US" dirty="0"/>
          </a:p>
          <a:p>
            <a:r>
              <a:rPr lang="en-US" dirty="0"/>
              <a:t>Back in the spring and summer of 2020 we did surveys across multiple countries asking people about covid. One of the questions we asked in 10 of them was about what information about coronavirus they trusted, and why.</a:t>
            </a:r>
          </a:p>
        </p:txBody>
      </p:sp>
      <p:sp>
        <p:nvSpPr>
          <p:cNvPr id="4" name="Slide Number Placeholder 3"/>
          <p:cNvSpPr>
            <a:spLocks noGrp="1"/>
          </p:cNvSpPr>
          <p:nvPr>
            <p:ph type="sldNum" sz="quarter" idx="5"/>
          </p:nvPr>
        </p:nvSpPr>
        <p:spPr/>
        <p:txBody>
          <a:bodyPr/>
          <a:lstStyle/>
          <a:p>
            <a:fld id="{2C7D69CE-7AC1-7A4A-971C-BD318ABB8059}" type="slidenum">
              <a:rPr lang="en-US" smtClean="0"/>
              <a:t>3</a:t>
            </a:fld>
            <a:endParaRPr lang="en-US"/>
          </a:p>
        </p:txBody>
      </p:sp>
    </p:spTree>
    <p:extLst>
      <p:ext uri="{BB962C8B-B14F-4D97-AF65-F5344CB8AC3E}">
        <p14:creationId xmlns:p14="http://schemas.microsoft.com/office/powerpoint/2010/main" val="35351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look at the incentive structure that drives each of those steps…</a:t>
            </a:r>
          </a:p>
          <a:p>
            <a:endParaRPr lang="en-US" dirty="0"/>
          </a:p>
          <a:p>
            <a:r>
              <a:rPr lang="en-US" dirty="0"/>
              <a:t>The main thing that the top line is trying to get is ATTENTION</a:t>
            </a:r>
          </a:p>
          <a:p>
            <a:endParaRPr lang="en-US" dirty="0"/>
          </a:p>
          <a:p>
            <a:r>
              <a:rPr lang="en-US" dirty="0"/>
              <a:t>The main thing that the bottom line is trying to get is ‘keeping people happy’</a:t>
            </a:r>
          </a:p>
          <a:p>
            <a:endParaRPr lang="en-US" dirty="0"/>
          </a:p>
          <a:p>
            <a:r>
              <a:rPr lang="en-US" dirty="0"/>
              <a:t>Both of these are driving the use of SPIN + communication for </a:t>
            </a:r>
            <a:r>
              <a:rPr lang="en-US" b="1" dirty="0"/>
              <a:t>persuasion not information.</a:t>
            </a:r>
          </a:p>
          <a:p>
            <a:endParaRPr lang="en-US" b="1" dirty="0"/>
          </a:p>
          <a:p>
            <a:r>
              <a:rPr lang="en-US" b="0" dirty="0"/>
              <a:t>Just to emphasise, this is not just a problem with the media….</a:t>
            </a:r>
          </a:p>
        </p:txBody>
      </p:sp>
      <p:sp>
        <p:nvSpPr>
          <p:cNvPr id="4" name="Slide Number Placeholder 3"/>
          <p:cNvSpPr>
            <a:spLocks noGrp="1"/>
          </p:cNvSpPr>
          <p:nvPr>
            <p:ph type="sldNum" sz="quarter" idx="10"/>
          </p:nvPr>
        </p:nvSpPr>
        <p:spPr/>
        <p:txBody>
          <a:bodyPr/>
          <a:lstStyle/>
          <a:p>
            <a:fld id="{7D36D1F7-38B8-FC48-A2C1-B021D44532A8}" type="slidenum">
              <a:rPr lang="en-US" smtClean="0"/>
              <a:t>30</a:t>
            </a:fld>
            <a:endParaRPr lang="en-US"/>
          </a:p>
        </p:txBody>
      </p:sp>
    </p:spTree>
    <p:extLst>
      <p:ext uri="{BB962C8B-B14F-4D97-AF65-F5344CB8AC3E}">
        <p14:creationId xmlns:p14="http://schemas.microsoft.com/office/powerpoint/2010/main" val="202781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Academics are equally guilty of persuasion when they write papers, as this study shows…</a:t>
            </a:r>
          </a:p>
        </p:txBody>
      </p:sp>
      <p:sp>
        <p:nvSpPr>
          <p:cNvPr id="4" name="Slide Number Placeholder 3"/>
          <p:cNvSpPr>
            <a:spLocks noGrp="1"/>
          </p:cNvSpPr>
          <p:nvPr>
            <p:ph type="sldNum" sz="quarter" idx="5"/>
          </p:nvPr>
        </p:nvSpPr>
        <p:spPr/>
        <p:txBody>
          <a:bodyPr/>
          <a:lstStyle/>
          <a:p>
            <a:fld id="{BFAA2621-D3BD-6447-A10D-ECD9F45B44F2}" type="slidenum">
              <a:rPr lang="en-US" smtClean="0"/>
              <a:t>31</a:t>
            </a:fld>
            <a:endParaRPr lang="en-US"/>
          </a:p>
        </p:txBody>
      </p:sp>
    </p:spTree>
    <p:extLst>
      <p:ext uri="{BB962C8B-B14F-4D97-AF65-F5344CB8AC3E}">
        <p14:creationId xmlns:p14="http://schemas.microsoft.com/office/powerpoint/2010/main" val="3866297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looked at the 50 top-reported studies over a period of time.</a:t>
            </a:r>
          </a:p>
          <a:p>
            <a:endParaRPr lang="en-US" dirty="0"/>
          </a:p>
          <a:p>
            <a:r>
              <a:rPr lang="en-US" dirty="0"/>
              <a:t>This was how causal the data actually was…</a:t>
            </a:r>
          </a:p>
        </p:txBody>
      </p:sp>
      <p:sp>
        <p:nvSpPr>
          <p:cNvPr id="4" name="Slide Number Placeholder 3"/>
          <p:cNvSpPr>
            <a:spLocks noGrp="1"/>
          </p:cNvSpPr>
          <p:nvPr>
            <p:ph type="sldNum" sz="quarter" idx="5"/>
          </p:nvPr>
        </p:nvSpPr>
        <p:spPr/>
        <p:txBody>
          <a:bodyPr/>
          <a:lstStyle/>
          <a:p>
            <a:fld id="{BFAA2621-D3BD-6447-A10D-ECD9F45B44F2}" type="slidenum">
              <a:rPr lang="en-US" smtClean="0"/>
              <a:t>32</a:t>
            </a:fld>
            <a:endParaRPr lang="en-US"/>
          </a:p>
        </p:txBody>
      </p:sp>
    </p:spTree>
    <p:extLst>
      <p:ext uri="{BB962C8B-B14F-4D97-AF65-F5344CB8AC3E}">
        <p14:creationId xmlns:p14="http://schemas.microsoft.com/office/powerpoint/2010/main" val="1475129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was how causal the language was in the papers reporting the data:</a:t>
            </a:r>
          </a:p>
          <a:p>
            <a:endParaRPr lang="en-US" dirty="0"/>
          </a:p>
          <a:p>
            <a:r>
              <a:rPr lang="en-US" dirty="0"/>
              <a:t>From 30% excusable causality to 50%...</a:t>
            </a:r>
          </a:p>
        </p:txBody>
      </p:sp>
      <p:sp>
        <p:nvSpPr>
          <p:cNvPr id="4" name="Slide Number Placeholder 3"/>
          <p:cNvSpPr>
            <a:spLocks noGrp="1"/>
          </p:cNvSpPr>
          <p:nvPr>
            <p:ph type="sldNum" sz="quarter" idx="5"/>
          </p:nvPr>
        </p:nvSpPr>
        <p:spPr/>
        <p:txBody>
          <a:bodyPr/>
          <a:lstStyle/>
          <a:p>
            <a:fld id="{BFAA2621-D3BD-6447-A10D-ECD9F45B44F2}" type="slidenum">
              <a:rPr lang="en-US" smtClean="0"/>
              <a:t>33</a:t>
            </a:fld>
            <a:endParaRPr lang="en-US"/>
          </a:p>
        </p:txBody>
      </p:sp>
    </p:spTree>
    <p:extLst>
      <p:ext uri="{BB962C8B-B14F-4D97-AF65-F5344CB8AC3E}">
        <p14:creationId xmlns:p14="http://schemas.microsoft.com/office/powerpoint/2010/main" val="2988010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 did take that another step further – from 50% up to 83% causal language. But it starts with the academic publishing and I bet you a lot of the next jump was made in the press release. You must be responsible for your press releases!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where I think this issue goes right back to the way we disseminate scientific findings in the first place…</a:t>
            </a:r>
          </a:p>
        </p:txBody>
      </p:sp>
      <p:sp>
        <p:nvSpPr>
          <p:cNvPr id="4" name="Slide Number Placeholder 3"/>
          <p:cNvSpPr>
            <a:spLocks noGrp="1"/>
          </p:cNvSpPr>
          <p:nvPr>
            <p:ph type="sldNum" sz="quarter" idx="5"/>
          </p:nvPr>
        </p:nvSpPr>
        <p:spPr/>
        <p:txBody>
          <a:bodyPr/>
          <a:lstStyle/>
          <a:p>
            <a:fld id="{BFAA2621-D3BD-6447-A10D-ECD9F45B44F2}" type="slidenum">
              <a:rPr lang="en-US" smtClean="0"/>
              <a:t>34</a:t>
            </a:fld>
            <a:endParaRPr lang="en-US"/>
          </a:p>
        </p:txBody>
      </p:sp>
    </p:spTree>
    <p:extLst>
      <p:ext uri="{BB962C8B-B14F-4D97-AF65-F5344CB8AC3E}">
        <p14:creationId xmlns:p14="http://schemas.microsoft.com/office/powerpoint/2010/main" val="1688005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you’ll bear with me for a couple more minutes…. Separate to my work in Cambridge, I’m trying to change the scientific publishing system.</a:t>
            </a:r>
          </a:p>
          <a:p>
            <a:endParaRPr lang="en-US" dirty="0"/>
          </a:p>
          <a:p>
            <a:r>
              <a:rPr lang="en-US" dirty="0"/>
              <a:t>I actually think that the Covid pandemic has brought a lot of the problems of the current system to public attention (like the speed, issues with peer review etc)</a:t>
            </a:r>
          </a:p>
        </p:txBody>
      </p:sp>
      <p:sp>
        <p:nvSpPr>
          <p:cNvPr id="4" name="Slide Number Placeholder 3"/>
          <p:cNvSpPr>
            <a:spLocks noGrp="1"/>
          </p:cNvSpPr>
          <p:nvPr>
            <p:ph type="sldNum" sz="quarter" idx="5"/>
          </p:nvPr>
        </p:nvSpPr>
        <p:spPr/>
        <p:txBody>
          <a:bodyPr/>
          <a:lstStyle/>
          <a:p>
            <a:fld id="{2C7D69CE-7AC1-7A4A-971C-BD318ABB8059}" type="slidenum">
              <a:rPr lang="en-US" smtClean="0"/>
              <a:t>35</a:t>
            </a:fld>
            <a:endParaRPr lang="en-US"/>
          </a:p>
        </p:txBody>
      </p:sp>
    </p:spTree>
    <p:extLst>
      <p:ext uri="{BB962C8B-B14F-4D97-AF65-F5344CB8AC3E}">
        <p14:creationId xmlns:p14="http://schemas.microsoft.com/office/powerpoint/2010/main" val="4076289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all of those problems, I think there is a lot stemming from one principle issue: that journals are being pulled in different directions.</a:t>
            </a:r>
          </a:p>
        </p:txBody>
      </p:sp>
      <p:sp>
        <p:nvSpPr>
          <p:cNvPr id="4" name="Slide Number Placeholder 3"/>
          <p:cNvSpPr>
            <a:spLocks noGrp="1"/>
          </p:cNvSpPr>
          <p:nvPr>
            <p:ph type="sldNum" sz="quarter" idx="5"/>
          </p:nvPr>
        </p:nvSpPr>
        <p:spPr/>
        <p:txBody>
          <a:bodyPr/>
          <a:lstStyle/>
          <a:p>
            <a:fld id="{B4B310A7-3C3F-7140-BC66-DA8419DEE80A}" type="slidenum">
              <a:rPr lang="en-US" smtClean="0"/>
              <a:t>36</a:t>
            </a:fld>
            <a:endParaRPr lang="en-US"/>
          </a:p>
        </p:txBody>
      </p:sp>
    </p:spTree>
    <p:extLst>
      <p:ext uri="{BB962C8B-B14F-4D97-AF65-F5344CB8AC3E}">
        <p14:creationId xmlns:p14="http://schemas.microsoft.com/office/powerpoint/2010/main" val="2260594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Dissemination is a really important one, and the one that drives their revenue, really. Think of the most ‘popular’ bits of journals – it’s news and views…</a:t>
            </a:r>
          </a:p>
          <a:p>
            <a:endParaRPr lang="en-US" dirty="0"/>
          </a:p>
          <a:p>
            <a:r>
              <a:rPr lang="en-US" dirty="0"/>
              <a:t>The aim for things to be attractive and readable drives things like word counts, publication bias, a lot of the QRPs…</a:t>
            </a:r>
          </a:p>
        </p:txBody>
      </p:sp>
      <p:sp>
        <p:nvSpPr>
          <p:cNvPr id="4" name="Slide Number Placeholder 3"/>
          <p:cNvSpPr>
            <a:spLocks noGrp="1"/>
          </p:cNvSpPr>
          <p:nvPr>
            <p:ph type="sldNum" sz="quarter" idx="5"/>
          </p:nvPr>
        </p:nvSpPr>
        <p:spPr/>
        <p:txBody>
          <a:bodyPr/>
          <a:lstStyle/>
          <a:p>
            <a:fld id="{B4B310A7-3C3F-7140-BC66-DA8419DEE80A}" type="slidenum">
              <a:rPr lang="en-US" smtClean="0"/>
              <a:t>37</a:t>
            </a:fld>
            <a:endParaRPr lang="en-US"/>
          </a:p>
        </p:txBody>
      </p:sp>
    </p:spTree>
    <p:extLst>
      <p:ext uri="{BB962C8B-B14F-4D97-AF65-F5344CB8AC3E}">
        <p14:creationId xmlns:p14="http://schemas.microsoft.com/office/powerpoint/2010/main" val="1683433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the same time they’re being forced to fulfill another job – a rather thankless one. Being a kind of ‘patent office’ for establishing priority and a place to record full details of methods, data etc. That’s a very specialized thing and is being naturally sacrificed as it bends towards serving the first.</a:t>
            </a:r>
          </a:p>
        </p:txBody>
      </p:sp>
      <p:sp>
        <p:nvSpPr>
          <p:cNvPr id="4" name="Slide Number Placeholder 3"/>
          <p:cNvSpPr>
            <a:spLocks noGrp="1"/>
          </p:cNvSpPr>
          <p:nvPr>
            <p:ph type="sldNum" sz="quarter" idx="5"/>
          </p:nvPr>
        </p:nvSpPr>
        <p:spPr/>
        <p:txBody>
          <a:bodyPr/>
          <a:lstStyle/>
          <a:p>
            <a:fld id="{B4B310A7-3C3F-7140-BC66-DA8419DEE80A}" type="slidenum">
              <a:rPr lang="en-US" smtClean="0"/>
              <a:t>38</a:t>
            </a:fld>
            <a:endParaRPr lang="en-US"/>
          </a:p>
        </p:txBody>
      </p:sp>
    </p:spTree>
    <p:extLst>
      <p:ext uri="{BB962C8B-B14F-4D97-AF65-F5344CB8AC3E}">
        <p14:creationId xmlns:p14="http://schemas.microsoft.com/office/powerpoint/2010/main" val="603032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think the answer is to split these two jobs….</a:t>
            </a:r>
          </a:p>
          <a:p>
            <a:endParaRPr lang="en-US" dirty="0"/>
          </a:p>
          <a:p>
            <a:r>
              <a:rPr lang="en-US" dirty="0"/>
              <a:t>And that’s what the new system, called Octopus, is. It’s designed to be the new primary research record. To take on the second job, leaving journals free to do the first properly. Then we don’t have the incentives of good dissemination bending the incentives of good research.</a:t>
            </a:r>
          </a:p>
        </p:txBody>
      </p:sp>
      <p:sp>
        <p:nvSpPr>
          <p:cNvPr id="4" name="Slide Number Placeholder 3"/>
          <p:cNvSpPr>
            <a:spLocks noGrp="1"/>
          </p:cNvSpPr>
          <p:nvPr>
            <p:ph type="sldNum" sz="quarter" idx="5"/>
          </p:nvPr>
        </p:nvSpPr>
        <p:spPr/>
        <p:txBody>
          <a:bodyPr/>
          <a:lstStyle/>
          <a:p>
            <a:fld id="{B4B310A7-3C3F-7140-BC66-DA8419DEE80A}" type="slidenum">
              <a:rPr lang="en-US" smtClean="0"/>
              <a:t>39</a:t>
            </a:fld>
            <a:endParaRPr lang="en-US"/>
          </a:p>
        </p:txBody>
      </p:sp>
    </p:spTree>
    <p:extLst>
      <p:ext uri="{BB962C8B-B14F-4D97-AF65-F5344CB8AC3E}">
        <p14:creationId xmlns:p14="http://schemas.microsoft.com/office/powerpoint/2010/main" val="392442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results. I know it’ll take you a while to get used to this kind of plot….  Each line is a different country (or a country at a different timepoint). At the end of the line you can see how amny (few) deaths there were at the time we did the survey. This was early on in the pandemic! And then each coloured caterpillar is how they rated their level of trust in different people from ‘not at all’ on the left to ‘very much’ on the right. The black line shows the average (the mean) rating.</a:t>
            </a:r>
          </a:p>
          <a:p>
            <a:endParaRPr lang="en-US" dirty="0"/>
          </a:p>
          <a:p>
            <a:r>
              <a:rPr lang="en-US" dirty="0"/>
              <a:t>Politicians – scientific advisors – independent experts – WHO</a:t>
            </a:r>
          </a:p>
          <a:p>
            <a:endParaRPr lang="en-US" dirty="0"/>
          </a:p>
          <a:p>
            <a:r>
              <a:rPr lang="en-US" dirty="0"/>
              <a:t>Politicians pretty untrusted in US (this was Trump), Spain, Mexico and Japan!</a:t>
            </a:r>
          </a:p>
          <a:p>
            <a:r>
              <a:rPr lang="en-US" dirty="0"/>
              <a:t>Japan in fact pretty untrusting of everyone… And to help us understand why, we asked people to tell us WHY they trusted or distrusted each group…</a:t>
            </a:r>
          </a:p>
          <a:p>
            <a:endParaRPr lang="en-US" dirty="0"/>
          </a:p>
        </p:txBody>
      </p:sp>
      <p:sp>
        <p:nvSpPr>
          <p:cNvPr id="4" name="Slide Number Placeholder 3"/>
          <p:cNvSpPr>
            <a:spLocks noGrp="1"/>
          </p:cNvSpPr>
          <p:nvPr>
            <p:ph type="sldNum" sz="quarter" idx="5"/>
          </p:nvPr>
        </p:nvSpPr>
        <p:spPr/>
        <p:txBody>
          <a:bodyPr/>
          <a:lstStyle/>
          <a:p>
            <a:fld id="{2C7D69CE-7AC1-7A4A-971C-BD318ABB8059}" type="slidenum">
              <a:rPr lang="en-US" smtClean="0"/>
              <a:t>4</a:t>
            </a:fld>
            <a:endParaRPr lang="en-US"/>
          </a:p>
        </p:txBody>
      </p:sp>
    </p:spTree>
    <p:extLst>
      <p:ext uri="{BB962C8B-B14F-4D97-AF65-F5344CB8AC3E}">
        <p14:creationId xmlns:p14="http://schemas.microsoft.com/office/powerpoint/2010/main" val="3128305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Octopus is designed to m</a:t>
            </a:r>
            <a:r>
              <a:rPr lang="en-US" dirty="0" err="1"/>
              <a:t>aximise</a:t>
            </a:r>
            <a:r>
              <a:rPr lang="en-US" dirty="0"/>
              <a:t> access to primary research, but also designed to set a new incentive structure to support good science.</a:t>
            </a:r>
          </a:p>
          <a:p>
            <a:endParaRPr lang="en-US" dirty="0"/>
          </a:p>
          <a:p>
            <a:r>
              <a:rPr lang="en-US" dirty="0"/>
              <a:t>Key to that is breaking up the concept of the ‘paper’ as the main unit of publication.</a:t>
            </a:r>
          </a:p>
        </p:txBody>
      </p:sp>
      <p:sp>
        <p:nvSpPr>
          <p:cNvPr id="4" name="Slide Number Placeholder 3"/>
          <p:cNvSpPr>
            <a:spLocks noGrp="1"/>
          </p:cNvSpPr>
          <p:nvPr>
            <p:ph type="sldNum" sz="quarter" idx="5"/>
          </p:nvPr>
        </p:nvSpPr>
        <p:spPr/>
        <p:txBody>
          <a:bodyPr/>
          <a:lstStyle/>
          <a:p>
            <a:fld id="{B4B310A7-3C3F-7140-BC66-DA8419DEE80A}" type="slidenum">
              <a:rPr lang="en-US" smtClean="0"/>
              <a:t>40</a:t>
            </a:fld>
            <a:endParaRPr lang="en-US"/>
          </a:p>
        </p:txBody>
      </p:sp>
    </p:spTree>
    <p:extLst>
      <p:ext uri="{BB962C8B-B14F-4D97-AF65-F5344CB8AC3E}">
        <p14:creationId xmlns:p14="http://schemas.microsoft.com/office/powerpoint/2010/main" val="3060517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process naturally comes in a series of steps, one after the other. Each step requires quite different skills, and resources.</a:t>
            </a:r>
          </a:p>
          <a:p>
            <a:endParaRPr lang="en-US" dirty="0"/>
          </a:p>
          <a:p>
            <a:r>
              <a:rPr lang="en-US" dirty="0"/>
              <a:t>Forcing people to get right to the end of this process before sharing any of it is causing so many problems. Retrospectively forcing a linear narrative… Only being able to publish when data ‘supports’ the hypothesis… to make a good, readable – persuasive - story.</a:t>
            </a:r>
          </a:p>
        </p:txBody>
      </p:sp>
      <p:sp>
        <p:nvSpPr>
          <p:cNvPr id="4" name="Slide Number Placeholder 3"/>
          <p:cNvSpPr>
            <a:spLocks noGrp="1"/>
          </p:cNvSpPr>
          <p:nvPr>
            <p:ph type="sldNum" sz="quarter" idx="5"/>
          </p:nvPr>
        </p:nvSpPr>
        <p:spPr/>
        <p:txBody>
          <a:bodyPr/>
          <a:lstStyle/>
          <a:p>
            <a:fld id="{B4B310A7-3C3F-7140-BC66-DA8419DEE80A}" type="slidenum">
              <a:rPr lang="en-US" smtClean="0"/>
              <a:t>41</a:t>
            </a:fld>
            <a:endParaRPr lang="en-US"/>
          </a:p>
        </p:txBody>
      </p:sp>
    </p:spTree>
    <p:extLst>
      <p:ext uri="{BB962C8B-B14F-4D97-AF65-F5344CB8AC3E}">
        <p14:creationId xmlns:p14="http://schemas.microsoft.com/office/powerpoint/2010/main" val="3961928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in a primary research record free of those dissemination incentives, we can allow a structure of publication that </a:t>
            </a:r>
            <a:r>
              <a:rPr lang="en-US"/>
              <a:t>more closely matches </a:t>
            </a:r>
            <a:r>
              <a:rPr lang="en-US" dirty="0"/>
              <a:t>the actual process…</a:t>
            </a:r>
          </a:p>
          <a:p>
            <a:endParaRPr lang="en-US" dirty="0"/>
          </a:p>
          <a:p>
            <a:r>
              <a:rPr lang="en-US" dirty="0"/>
              <a:t>If you’re familiar with registered reports, it’s a bit like taking that concept to its ultimate conclusion.</a:t>
            </a:r>
          </a:p>
        </p:txBody>
      </p:sp>
      <p:sp>
        <p:nvSpPr>
          <p:cNvPr id="4" name="Slide Number Placeholder 3"/>
          <p:cNvSpPr>
            <a:spLocks noGrp="1"/>
          </p:cNvSpPr>
          <p:nvPr>
            <p:ph type="sldNum" sz="quarter" idx="5"/>
          </p:nvPr>
        </p:nvSpPr>
        <p:spPr/>
        <p:txBody>
          <a:bodyPr/>
          <a:lstStyle/>
          <a:p>
            <a:fld id="{B4B310A7-3C3F-7140-BC66-DA8419DEE80A}" type="slidenum">
              <a:rPr lang="en-US" smtClean="0"/>
              <a:t>42</a:t>
            </a:fld>
            <a:endParaRPr lang="en-US"/>
          </a:p>
        </p:txBody>
      </p:sp>
    </p:spTree>
    <p:extLst>
      <p:ext uri="{BB962C8B-B14F-4D97-AF65-F5344CB8AC3E}">
        <p14:creationId xmlns:p14="http://schemas.microsoft.com/office/powerpoint/2010/main" val="669310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an eighth type of publication: a review.</a:t>
            </a:r>
          </a:p>
          <a:p>
            <a:endParaRPr lang="en-US" dirty="0"/>
          </a:p>
          <a:p>
            <a:r>
              <a:rPr lang="en-US" dirty="0"/>
              <a:t>Reviews can be published attached to any other kind of publication. And they are treated and valued in the same way as other publications. Because reviewing is a scientific skill just like any other. And by incentivizing it, we can encourage good reviewing.</a:t>
            </a:r>
          </a:p>
          <a:p>
            <a:endParaRPr lang="en-US" dirty="0"/>
          </a:p>
          <a:p>
            <a:endParaRPr lang="en-US" dirty="0"/>
          </a:p>
        </p:txBody>
      </p:sp>
      <p:sp>
        <p:nvSpPr>
          <p:cNvPr id="4" name="Slide Number Placeholder 3"/>
          <p:cNvSpPr>
            <a:spLocks noGrp="1"/>
          </p:cNvSpPr>
          <p:nvPr>
            <p:ph type="sldNum" sz="quarter" idx="5"/>
          </p:nvPr>
        </p:nvSpPr>
        <p:spPr/>
        <p:txBody>
          <a:bodyPr/>
          <a:lstStyle/>
          <a:p>
            <a:fld id="{B4B310A7-3C3F-7140-BC66-DA8419DEE80A}" type="slidenum">
              <a:rPr lang="en-US" smtClean="0"/>
              <a:t>43</a:t>
            </a:fld>
            <a:endParaRPr lang="en-US"/>
          </a:p>
        </p:txBody>
      </p:sp>
    </p:spTree>
    <p:extLst>
      <p:ext uri="{BB962C8B-B14F-4D97-AF65-F5344CB8AC3E}">
        <p14:creationId xmlns:p14="http://schemas.microsoft.com/office/powerpoint/2010/main" val="2994930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thanks to funding from the UK’s government funder UKRI, Octopus is launching next spring.</a:t>
            </a:r>
          </a:p>
          <a:p>
            <a:endParaRPr lang="en-US" dirty="0"/>
          </a:p>
          <a:p>
            <a:r>
              <a:rPr lang="en-US" dirty="0"/>
              <a:t>So, at that point I’d definitely better stop – because I know that we’ve got a really fascinating panel of people with lots to talk about! I just hope this has provided some background for that discussion!</a:t>
            </a:r>
          </a:p>
        </p:txBody>
      </p:sp>
      <p:sp>
        <p:nvSpPr>
          <p:cNvPr id="4" name="Slide Number Placeholder 3"/>
          <p:cNvSpPr>
            <a:spLocks noGrp="1"/>
          </p:cNvSpPr>
          <p:nvPr>
            <p:ph type="sldNum" sz="quarter" idx="5"/>
          </p:nvPr>
        </p:nvSpPr>
        <p:spPr/>
        <p:txBody>
          <a:bodyPr/>
          <a:lstStyle/>
          <a:p>
            <a:fld id="{B4B310A7-3C3F-7140-BC66-DA8419DEE80A}" type="slidenum">
              <a:rPr lang="en-US" smtClean="0"/>
              <a:t>44</a:t>
            </a:fld>
            <a:endParaRPr lang="en-US"/>
          </a:p>
        </p:txBody>
      </p:sp>
    </p:spTree>
    <p:extLst>
      <p:ext uri="{BB962C8B-B14F-4D97-AF65-F5344CB8AC3E}">
        <p14:creationId xmlns:p14="http://schemas.microsoft.com/office/powerpoint/2010/main" val="13578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genuinely representative…ouch.</a:t>
            </a:r>
          </a:p>
        </p:txBody>
      </p:sp>
      <p:sp>
        <p:nvSpPr>
          <p:cNvPr id="4" name="Slide Number Placeholder 3"/>
          <p:cNvSpPr>
            <a:spLocks noGrp="1"/>
          </p:cNvSpPr>
          <p:nvPr>
            <p:ph type="sldNum" sz="quarter" idx="5"/>
          </p:nvPr>
        </p:nvSpPr>
        <p:spPr/>
        <p:txBody>
          <a:bodyPr/>
          <a:lstStyle/>
          <a:p>
            <a:fld id="{2C7D69CE-7AC1-7A4A-971C-BD318ABB8059}" type="slidenum">
              <a:rPr lang="en-US" smtClean="0"/>
              <a:t>5</a:t>
            </a:fld>
            <a:endParaRPr lang="en-US"/>
          </a:p>
        </p:txBody>
      </p:sp>
    </p:spTree>
    <p:extLst>
      <p:ext uri="{BB962C8B-B14F-4D97-AF65-F5344CB8AC3E}">
        <p14:creationId xmlns:p14="http://schemas.microsoft.com/office/powerpoint/2010/main" val="154025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looking at the UK in particular, we had a look at the demographics of who was trusting whom on COVID:</a:t>
            </a:r>
          </a:p>
          <a:p>
            <a:endParaRPr lang="en-US" dirty="0"/>
          </a:p>
          <a:p>
            <a:r>
              <a:rPr lang="en-US" dirty="0"/>
              <a:t>Conservatives trusted politicians (we had – have – a Conservative government), and their scientific advisors, and they don’t trust the WHO</a:t>
            </a:r>
          </a:p>
          <a:p>
            <a:r>
              <a:rPr lang="en-US" dirty="0"/>
              <a:t>Older people have more trust in politicians and their advisors, and have higher levels of general social trust.</a:t>
            </a:r>
          </a:p>
          <a:p>
            <a:r>
              <a:rPr lang="en-US" dirty="0"/>
              <a:t>Higher education correlates with less trust in politicians and more trust of independent experts and general social trust</a:t>
            </a:r>
          </a:p>
          <a:p>
            <a:r>
              <a:rPr lang="en-US" dirty="0"/>
              <a:t>Sadly, those who considered themselves to be part of a minority group in the country correlated with lower trust pretty much across the board.</a:t>
            </a:r>
          </a:p>
        </p:txBody>
      </p:sp>
      <p:sp>
        <p:nvSpPr>
          <p:cNvPr id="4" name="Slide Number Placeholder 3"/>
          <p:cNvSpPr>
            <a:spLocks noGrp="1"/>
          </p:cNvSpPr>
          <p:nvPr>
            <p:ph type="sldNum" sz="quarter" idx="5"/>
          </p:nvPr>
        </p:nvSpPr>
        <p:spPr/>
        <p:txBody>
          <a:bodyPr/>
          <a:lstStyle/>
          <a:p>
            <a:fld id="{2C7D69CE-7AC1-7A4A-971C-BD318ABB8059}" type="slidenum">
              <a:rPr lang="en-US" smtClean="0"/>
              <a:t>6</a:t>
            </a:fld>
            <a:endParaRPr lang="en-US"/>
          </a:p>
        </p:txBody>
      </p:sp>
    </p:spTree>
    <p:extLst>
      <p:ext uri="{BB962C8B-B14F-4D97-AF65-F5344CB8AC3E}">
        <p14:creationId xmlns:p14="http://schemas.microsoft.com/office/powerpoint/2010/main" val="262735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looking across 2020, from the start of the pandemic, in the UK we have seen trust in scientists, scientific knowledge, and medical professionals hold pretty steady (and relatively high).</a:t>
            </a:r>
          </a:p>
          <a:p>
            <a:endParaRPr lang="en-US" dirty="0"/>
          </a:p>
          <a:p>
            <a:r>
              <a:rPr lang="en-US" dirty="0"/>
              <a:t>Trust in politicians, the current government and public officials decreased through the year.</a:t>
            </a:r>
          </a:p>
        </p:txBody>
      </p:sp>
      <p:sp>
        <p:nvSpPr>
          <p:cNvPr id="4" name="Slide Number Placeholder 3"/>
          <p:cNvSpPr>
            <a:spLocks noGrp="1"/>
          </p:cNvSpPr>
          <p:nvPr>
            <p:ph type="sldNum" sz="quarter" idx="5"/>
          </p:nvPr>
        </p:nvSpPr>
        <p:spPr/>
        <p:txBody>
          <a:bodyPr/>
          <a:lstStyle/>
          <a:p>
            <a:fld id="{2C7D69CE-7AC1-7A4A-971C-BD318ABB8059}" type="slidenum">
              <a:rPr lang="en-US" smtClean="0"/>
              <a:t>7</a:t>
            </a:fld>
            <a:endParaRPr lang="en-US"/>
          </a:p>
        </p:txBody>
      </p:sp>
    </p:spTree>
    <p:extLst>
      <p:ext uri="{BB962C8B-B14F-4D97-AF65-F5344CB8AC3E}">
        <p14:creationId xmlns:p14="http://schemas.microsoft.com/office/powerpoint/2010/main" val="55174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we also asked people how much they trusted information on covid that they’d seen in different media.</a:t>
            </a:r>
          </a:p>
          <a:p>
            <a:endParaRPr lang="en-US" dirty="0"/>
          </a:p>
          <a:p>
            <a:r>
              <a:rPr lang="en-US" dirty="0"/>
              <a:t>Not too much range on trust, though Spain, the UK and Sweden all saw a bit of a fall in trust in journalists between surveys. This echoes a bit of sentiment change we’ve seen in several countries, where there was a peak in the first few weeks of the pandemic in trust and </a:t>
            </a:r>
            <a:r>
              <a:rPr lang="en-US" dirty="0" err="1"/>
              <a:t>prosociality</a:t>
            </a:r>
            <a:r>
              <a:rPr lang="en-US" dirty="0"/>
              <a:t> and then a drop-off.</a:t>
            </a:r>
          </a:p>
        </p:txBody>
      </p:sp>
      <p:sp>
        <p:nvSpPr>
          <p:cNvPr id="4" name="Slide Number Placeholder 3"/>
          <p:cNvSpPr>
            <a:spLocks noGrp="1"/>
          </p:cNvSpPr>
          <p:nvPr>
            <p:ph type="sldNum" sz="quarter" idx="5"/>
          </p:nvPr>
        </p:nvSpPr>
        <p:spPr/>
        <p:txBody>
          <a:bodyPr/>
          <a:lstStyle/>
          <a:p>
            <a:fld id="{2C7D69CE-7AC1-7A4A-971C-BD318ABB8059}" type="slidenum">
              <a:rPr lang="en-US" smtClean="0"/>
              <a:t>8</a:t>
            </a:fld>
            <a:endParaRPr lang="en-US"/>
          </a:p>
        </p:txBody>
      </p:sp>
    </p:spTree>
    <p:extLst>
      <p:ext uri="{BB962C8B-B14F-4D97-AF65-F5344CB8AC3E}">
        <p14:creationId xmlns:p14="http://schemas.microsoft.com/office/powerpoint/2010/main" val="255307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people judge what to trust?</a:t>
            </a:r>
          </a:p>
          <a:p>
            <a:endParaRPr lang="en-US" dirty="0"/>
          </a:p>
          <a:p>
            <a:r>
              <a:rPr lang="en-US" dirty="0"/>
              <a:t>In the UK, the SOURCE of the information was paramount to how much people trusted it – and the perceived motives of journalists were very prominent, usually that they had stories to sell and so were keen to hype. </a:t>
            </a:r>
          </a:p>
          <a:p>
            <a:endParaRPr lang="en-US" dirty="0"/>
          </a:p>
          <a:p>
            <a:r>
              <a:rPr lang="en-US" dirty="0"/>
              <a:t>Even some of the positive ones were sometimes tinged that they only trusted them because of regulation or because of the seriousness of the topic.</a:t>
            </a:r>
          </a:p>
        </p:txBody>
      </p:sp>
      <p:sp>
        <p:nvSpPr>
          <p:cNvPr id="4" name="Slide Number Placeholder 3"/>
          <p:cNvSpPr>
            <a:spLocks noGrp="1"/>
          </p:cNvSpPr>
          <p:nvPr>
            <p:ph type="sldNum" sz="quarter" idx="5"/>
          </p:nvPr>
        </p:nvSpPr>
        <p:spPr/>
        <p:txBody>
          <a:bodyPr/>
          <a:lstStyle/>
          <a:p>
            <a:fld id="{2C7D69CE-7AC1-7A4A-971C-BD318ABB8059}" type="slidenum">
              <a:rPr lang="en-US" smtClean="0"/>
              <a:t>9</a:t>
            </a:fld>
            <a:endParaRPr lang="en-US"/>
          </a:p>
        </p:txBody>
      </p:sp>
    </p:spTree>
    <p:extLst>
      <p:ext uri="{BB962C8B-B14F-4D97-AF65-F5344CB8AC3E}">
        <p14:creationId xmlns:p14="http://schemas.microsoft.com/office/powerpoint/2010/main" val="37427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2763-4963-1340-9D3A-B58A7197E0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ECD3B9-E2B4-BE48-B1A8-9217C5516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94FF72-19AA-7949-A4DD-8098D3C1F76E}"/>
              </a:ext>
            </a:extLst>
          </p:cNvPr>
          <p:cNvSpPr>
            <a:spLocks noGrp="1"/>
          </p:cNvSpPr>
          <p:nvPr>
            <p:ph type="dt" sz="half" idx="10"/>
          </p:nvPr>
        </p:nvSpPr>
        <p:spPr/>
        <p:txBody>
          <a:body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0575F712-95F7-F34D-86B0-B6F07DE40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191F3-CC05-3B47-9A99-B35721B84AB1}"/>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411425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15EB-F899-7D48-B006-8D3E4A8EFE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A31AC0-A9E0-ED46-8E51-67E7C61914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141005-356A-534A-BD66-8B9502AF8731}"/>
              </a:ext>
            </a:extLst>
          </p:cNvPr>
          <p:cNvSpPr>
            <a:spLocks noGrp="1"/>
          </p:cNvSpPr>
          <p:nvPr>
            <p:ph type="dt" sz="half" idx="10"/>
          </p:nvPr>
        </p:nvSpPr>
        <p:spPr/>
        <p:txBody>
          <a:body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0C1CF9BE-80A6-9B44-AD94-9E926BD9A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EEE8-056A-5E4F-BE4F-EB218A30376C}"/>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39902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D4B1F-2170-FF44-B989-A8E98444098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C5482B-0AD8-8A44-BFB2-016720D6203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BFE131-A8BE-D340-8B22-58D77A4B019C}"/>
              </a:ext>
            </a:extLst>
          </p:cNvPr>
          <p:cNvSpPr>
            <a:spLocks noGrp="1"/>
          </p:cNvSpPr>
          <p:nvPr>
            <p:ph type="dt" sz="half" idx="10"/>
          </p:nvPr>
        </p:nvSpPr>
        <p:spPr/>
        <p:txBody>
          <a:body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D157D7DE-4F42-A64D-BCB2-9F478F02F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142BB-A781-F34D-B07B-D6B5C929F620}"/>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358726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DE70-960C-2148-82B4-384264E634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1820A4-E4E7-584D-8A69-9D997EE489A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11A91E-A242-5347-A113-D06E5CC7D099}"/>
              </a:ext>
            </a:extLst>
          </p:cNvPr>
          <p:cNvSpPr>
            <a:spLocks noGrp="1"/>
          </p:cNvSpPr>
          <p:nvPr>
            <p:ph type="dt" sz="half" idx="10"/>
          </p:nvPr>
        </p:nvSpPr>
        <p:spPr/>
        <p:txBody>
          <a:body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07344890-1F7C-CE4B-AFCC-43318D30F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97C11-32B1-904F-A9AD-AEB9F1C59305}"/>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142212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2FD7-2F27-3247-ADA1-B339B1F1B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0B99EB-46C5-3341-8420-6D3A8A31A3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76E1A1-7AC8-0F40-B352-AF681026460D}"/>
              </a:ext>
            </a:extLst>
          </p:cNvPr>
          <p:cNvSpPr>
            <a:spLocks noGrp="1"/>
          </p:cNvSpPr>
          <p:nvPr>
            <p:ph type="dt" sz="half" idx="10"/>
          </p:nvPr>
        </p:nvSpPr>
        <p:spPr/>
        <p:txBody>
          <a:body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8285ECB4-4E76-2B42-A73F-761A7B813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7B0C5-D84C-374E-BCC0-065D12426D4C}"/>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227918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6625-4D52-194B-A465-4A1D16C024A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62A963-E070-4449-A440-BF67D87606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63D5382-2438-1449-9D5E-7407AF4D9A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BC1E810-24B0-EC4E-BF99-445835908948}"/>
              </a:ext>
            </a:extLst>
          </p:cNvPr>
          <p:cNvSpPr>
            <a:spLocks noGrp="1"/>
          </p:cNvSpPr>
          <p:nvPr>
            <p:ph type="dt" sz="half" idx="10"/>
          </p:nvPr>
        </p:nvSpPr>
        <p:spPr/>
        <p:txBody>
          <a:bodyPr/>
          <a:lstStyle/>
          <a:p>
            <a:fld id="{A2675487-9A1B-A644-9372-E0EA7F98A6DF}" type="datetimeFigureOut">
              <a:t>9/14/21</a:t>
            </a:fld>
            <a:endParaRPr lang="en-US"/>
          </a:p>
        </p:txBody>
      </p:sp>
      <p:sp>
        <p:nvSpPr>
          <p:cNvPr id="6" name="Footer Placeholder 5">
            <a:extLst>
              <a:ext uri="{FF2B5EF4-FFF2-40B4-BE49-F238E27FC236}">
                <a16:creationId xmlns:a16="http://schemas.microsoft.com/office/drawing/2014/main" id="{D766057A-2CEF-074A-B8B9-54A4FA0AB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ADD6-4849-8748-8EF2-EE47A5F2F025}"/>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62485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743F-184D-C544-8EC7-34CD4FDF0C1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48A6F0-EAD6-8341-95DF-443C8A7523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38339E-7ED9-AE4F-825B-F82CC3CDBC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78A6A4-FF11-B44A-9BEC-7C3EA99C95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D32B7F-89F8-9947-87AC-342AE34728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9C5029-F49B-614B-8C6D-C726B90A4AC8}"/>
              </a:ext>
            </a:extLst>
          </p:cNvPr>
          <p:cNvSpPr>
            <a:spLocks noGrp="1"/>
          </p:cNvSpPr>
          <p:nvPr>
            <p:ph type="dt" sz="half" idx="10"/>
          </p:nvPr>
        </p:nvSpPr>
        <p:spPr/>
        <p:txBody>
          <a:bodyPr/>
          <a:lstStyle/>
          <a:p>
            <a:fld id="{A2675487-9A1B-A644-9372-E0EA7F98A6DF}" type="datetimeFigureOut">
              <a:t>9/14/21</a:t>
            </a:fld>
            <a:endParaRPr lang="en-US"/>
          </a:p>
        </p:txBody>
      </p:sp>
      <p:sp>
        <p:nvSpPr>
          <p:cNvPr id="8" name="Footer Placeholder 7">
            <a:extLst>
              <a:ext uri="{FF2B5EF4-FFF2-40B4-BE49-F238E27FC236}">
                <a16:creationId xmlns:a16="http://schemas.microsoft.com/office/drawing/2014/main" id="{097DD0D7-D0D9-054E-84D7-2B3EBCA1C9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34AF98-869B-A540-B452-A2BCBC98840A}"/>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24249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AE4D-AFFB-4049-9648-4E2E1EC27C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69CD90-9327-3B4E-820B-7B638601BEC3}"/>
              </a:ext>
            </a:extLst>
          </p:cNvPr>
          <p:cNvSpPr>
            <a:spLocks noGrp="1"/>
          </p:cNvSpPr>
          <p:nvPr>
            <p:ph type="dt" sz="half" idx="10"/>
          </p:nvPr>
        </p:nvSpPr>
        <p:spPr/>
        <p:txBody>
          <a:bodyPr/>
          <a:lstStyle/>
          <a:p>
            <a:fld id="{A2675487-9A1B-A644-9372-E0EA7F98A6DF}" type="datetimeFigureOut">
              <a:t>9/14/21</a:t>
            </a:fld>
            <a:endParaRPr lang="en-US"/>
          </a:p>
        </p:txBody>
      </p:sp>
      <p:sp>
        <p:nvSpPr>
          <p:cNvPr id="4" name="Footer Placeholder 3">
            <a:extLst>
              <a:ext uri="{FF2B5EF4-FFF2-40B4-BE49-F238E27FC236}">
                <a16:creationId xmlns:a16="http://schemas.microsoft.com/office/drawing/2014/main" id="{993C37A6-D96D-5742-937F-A98BD03E8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3035CF-D605-A04D-8018-EE44836E36BA}"/>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102218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CA5AE3-3C11-4149-9409-7B732F0ED16D}"/>
              </a:ext>
            </a:extLst>
          </p:cNvPr>
          <p:cNvSpPr>
            <a:spLocks noGrp="1"/>
          </p:cNvSpPr>
          <p:nvPr>
            <p:ph type="dt" sz="half" idx="10"/>
          </p:nvPr>
        </p:nvSpPr>
        <p:spPr/>
        <p:txBody>
          <a:bodyPr/>
          <a:lstStyle/>
          <a:p>
            <a:fld id="{A2675487-9A1B-A644-9372-E0EA7F98A6DF}" type="datetimeFigureOut">
              <a:t>9/14/21</a:t>
            </a:fld>
            <a:endParaRPr lang="en-US"/>
          </a:p>
        </p:txBody>
      </p:sp>
      <p:sp>
        <p:nvSpPr>
          <p:cNvPr id="3" name="Footer Placeholder 2">
            <a:extLst>
              <a:ext uri="{FF2B5EF4-FFF2-40B4-BE49-F238E27FC236}">
                <a16:creationId xmlns:a16="http://schemas.microsoft.com/office/drawing/2014/main" id="{EFC1C6E5-D4C8-DE4C-80CD-ACA64A3EB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7813C1-A842-A845-B72B-A50E9CCA7723}"/>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114032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B45B-AAED-BB4B-8B64-A1C872D493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CADEE48-3482-E146-8113-E4A69291FF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F976165-B560-BF45-8AD0-184BB83D7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431ADD-39AA-7C4A-8531-35B173343EAE}"/>
              </a:ext>
            </a:extLst>
          </p:cNvPr>
          <p:cNvSpPr>
            <a:spLocks noGrp="1"/>
          </p:cNvSpPr>
          <p:nvPr>
            <p:ph type="dt" sz="half" idx="10"/>
          </p:nvPr>
        </p:nvSpPr>
        <p:spPr/>
        <p:txBody>
          <a:bodyPr/>
          <a:lstStyle/>
          <a:p>
            <a:fld id="{A2675487-9A1B-A644-9372-E0EA7F98A6DF}" type="datetimeFigureOut">
              <a:t>9/14/21</a:t>
            </a:fld>
            <a:endParaRPr lang="en-US"/>
          </a:p>
        </p:txBody>
      </p:sp>
      <p:sp>
        <p:nvSpPr>
          <p:cNvPr id="6" name="Footer Placeholder 5">
            <a:extLst>
              <a:ext uri="{FF2B5EF4-FFF2-40B4-BE49-F238E27FC236}">
                <a16:creationId xmlns:a16="http://schemas.microsoft.com/office/drawing/2014/main" id="{792DA29C-69C0-FB42-942B-7B7ED2722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B422A-3C05-D745-A848-A96C771BA93A}"/>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354550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B859-0B73-E647-A410-D2DEAC2AD1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3542AB-F742-E74C-8BCA-B99D73123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B24C0D-C7DC-3A4D-B65B-B20A6BBD5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7AE3D6-CF2C-4A47-9BC9-69D372CFA04B}"/>
              </a:ext>
            </a:extLst>
          </p:cNvPr>
          <p:cNvSpPr>
            <a:spLocks noGrp="1"/>
          </p:cNvSpPr>
          <p:nvPr>
            <p:ph type="dt" sz="half" idx="10"/>
          </p:nvPr>
        </p:nvSpPr>
        <p:spPr/>
        <p:txBody>
          <a:bodyPr/>
          <a:lstStyle/>
          <a:p>
            <a:fld id="{A2675487-9A1B-A644-9372-E0EA7F98A6DF}" type="datetimeFigureOut">
              <a:t>9/14/21</a:t>
            </a:fld>
            <a:endParaRPr lang="en-US"/>
          </a:p>
        </p:txBody>
      </p:sp>
      <p:sp>
        <p:nvSpPr>
          <p:cNvPr id="6" name="Footer Placeholder 5">
            <a:extLst>
              <a:ext uri="{FF2B5EF4-FFF2-40B4-BE49-F238E27FC236}">
                <a16:creationId xmlns:a16="http://schemas.microsoft.com/office/drawing/2014/main" id="{5A508F04-0847-F848-BD5F-5054CB673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AED1D-327A-4241-951C-42A1CA236591}"/>
              </a:ext>
            </a:extLst>
          </p:cNvPr>
          <p:cNvSpPr>
            <a:spLocks noGrp="1"/>
          </p:cNvSpPr>
          <p:nvPr>
            <p:ph type="sldNum" sz="quarter" idx="12"/>
          </p:nvPr>
        </p:nvSpPr>
        <p:spPr/>
        <p:txBody>
          <a:bodyPr/>
          <a:lstStyle/>
          <a:p>
            <a:fld id="{F014BA50-B0F3-B64B-BFD4-853BDC506613}" type="slidenum">
              <a:t>‹#›</a:t>
            </a:fld>
            <a:endParaRPr lang="en-US"/>
          </a:p>
        </p:txBody>
      </p:sp>
    </p:spTree>
    <p:extLst>
      <p:ext uri="{BB962C8B-B14F-4D97-AF65-F5344CB8AC3E}">
        <p14:creationId xmlns:p14="http://schemas.microsoft.com/office/powerpoint/2010/main" val="72437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DCDDC-4220-5549-A491-6B4BD6370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080DF1-5200-7B48-9741-1BB1AF9EC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947DE3-7A55-644D-8EA6-175E94846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75487-9A1B-A644-9372-E0EA7F98A6DF}" type="datetimeFigureOut">
              <a:t>9/14/21</a:t>
            </a:fld>
            <a:endParaRPr lang="en-US"/>
          </a:p>
        </p:txBody>
      </p:sp>
      <p:sp>
        <p:nvSpPr>
          <p:cNvPr id="5" name="Footer Placeholder 4">
            <a:extLst>
              <a:ext uri="{FF2B5EF4-FFF2-40B4-BE49-F238E27FC236}">
                <a16:creationId xmlns:a16="http://schemas.microsoft.com/office/drawing/2014/main" id="{96BB1EA2-2A75-F34B-A4FB-B48AC26CFA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C80EA1-EAAF-0341-9A82-992B300AA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14BA50-B0F3-B64B-BFD4-853BDC506613}" type="slidenum">
              <a:t>‹#›</a:t>
            </a:fld>
            <a:endParaRPr lang="en-US"/>
          </a:p>
        </p:txBody>
      </p:sp>
    </p:spTree>
    <p:extLst>
      <p:ext uri="{BB962C8B-B14F-4D97-AF65-F5344CB8AC3E}">
        <p14:creationId xmlns:p14="http://schemas.microsoft.com/office/powerpoint/2010/main" val="314749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44.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B4B712-492E-3042-87F7-99AFE68F3C71}"/>
              </a:ext>
            </a:extLst>
          </p:cNvPr>
          <p:cNvSpPr txBox="1"/>
          <p:nvPr/>
        </p:nvSpPr>
        <p:spPr>
          <a:xfrm>
            <a:off x="2458316" y="1747156"/>
            <a:ext cx="7576946" cy="1477328"/>
          </a:xfrm>
          <a:prstGeom prst="rect">
            <a:avLst/>
          </a:prstGeom>
          <a:noFill/>
        </p:spPr>
        <p:txBody>
          <a:bodyPr wrap="none" rtlCol="0">
            <a:spAutoFit/>
          </a:bodyPr>
          <a:lstStyle/>
          <a:p>
            <a:pPr algn="ctr"/>
            <a:r>
              <a:rPr lang="en-US" sz="5400">
                <a:solidFill>
                  <a:schemeClr val="accent1">
                    <a:lumMod val="20000"/>
                    <a:lumOff val="80000"/>
                  </a:schemeClr>
                </a:solidFill>
              </a:rPr>
              <a:t>Trust and trustworthiness:</a:t>
            </a:r>
          </a:p>
          <a:p>
            <a:pPr algn="ctr"/>
            <a:r>
              <a:rPr lang="en-US" sz="3600">
                <a:solidFill>
                  <a:schemeClr val="accent1">
                    <a:lumMod val="20000"/>
                    <a:lumOff val="80000"/>
                  </a:schemeClr>
                </a:solidFill>
              </a:rPr>
              <a:t>Communication in an age of Covid</a:t>
            </a:r>
          </a:p>
        </p:txBody>
      </p:sp>
      <p:grpSp>
        <p:nvGrpSpPr>
          <p:cNvPr id="5" name="Group 4">
            <a:extLst>
              <a:ext uri="{FF2B5EF4-FFF2-40B4-BE49-F238E27FC236}">
                <a16:creationId xmlns:a16="http://schemas.microsoft.com/office/drawing/2014/main" id="{1EAE20A6-531B-8E4C-987E-0BD4C23A71E6}"/>
              </a:ext>
            </a:extLst>
          </p:cNvPr>
          <p:cNvGrpSpPr/>
          <p:nvPr/>
        </p:nvGrpSpPr>
        <p:grpSpPr>
          <a:xfrm>
            <a:off x="0" y="6095624"/>
            <a:ext cx="12191999" cy="762376"/>
            <a:chOff x="1" y="4576879"/>
            <a:chExt cx="9143999" cy="566622"/>
          </a:xfrm>
        </p:grpSpPr>
        <p:sp>
          <p:nvSpPr>
            <p:cNvPr id="6" name="Rectangle 5">
              <a:extLst>
                <a:ext uri="{FF2B5EF4-FFF2-40B4-BE49-F238E27FC236}">
                  <a16:creationId xmlns:a16="http://schemas.microsoft.com/office/drawing/2014/main" id="{07BA1573-FBBE-1C48-802F-9E2C70DF082A}"/>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7" name="Rectangle 6">
              <a:extLst>
                <a:ext uri="{FF2B5EF4-FFF2-40B4-BE49-F238E27FC236}">
                  <a16:creationId xmlns:a16="http://schemas.microsoft.com/office/drawing/2014/main" id="{D1FEAC64-785F-7A49-815F-CE273E11009E}"/>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8" name="Content Placeholder 7">
              <a:extLst>
                <a:ext uri="{FF2B5EF4-FFF2-40B4-BE49-F238E27FC236}">
                  <a16:creationId xmlns:a16="http://schemas.microsoft.com/office/drawing/2014/main" id="{E23420DE-622B-1B43-86A6-6F876990A0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9" name="TextBox 8">
              <a:extLst>
                <a:ext uri="{FF2B5EF4-FFF2-40B4-BE49-F238E27FC236}">
                  <a16:creationId xmlns:a16="http://schemas.microsoft.com/office/drawing/2014/main" id="{1DA64B08-E178-4547-BBE7-1F6540155003}"/>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0" name="TextBox 9">
              <a:extLst>
                <a:ext uri="{FF2B5EF4-FFF2-40B4-BE49-F238E27FC236}">
                  <a16:creationId xmlns:a16="http://schemas.microsoft.com/office/drawing/2014/main" id="{2BD94D81-B455-4D42-81C3-B6D6930A6018}"/>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1" name="TextBox 10">
            <a:extLst>
              <a:ext uri="{FF2B5EF4-FFF2-40B4-BE49-F238E27FC236}">
                <a16:creationId xmlns:a16="http://schemas.microsoft.com/office/drawing/2014/main" id="{DD257FEC-E76D-244D-B6BC-777854F56BE9}"/>
              </a:ext>
            </a:extLst>
          </p:cNvPr>
          <p:cNvSpPr txBox="1"/>
          <p:nvPr/>
        </p:nvSpPr>
        <p:spPr>
          <a:xfrm>
            <a:off x="4329680" y="4183000"/>
            <a:ext cx="3433953" cy="954107"/>
          </a:xfrm>
          <a:prstGeom prst="rect">
            <a:avLst/>
          </a:prstGeom>
          <a:noFill/>
        </p:spPr>
        <p:txBody>
          <a:bodyPr wrap="none" rtlCol="0">
            <a:spAutoFit/>
          </a:bodyPr>
          <a:lstStyle/>
          <a:p>
            <a:pPr algn="ctr"/>
            <a:r>
              <a:rPr lang="en-US" sz="2800">
                <a:solidFill>
                  <a:schemeClr val="accent1">
                    <a:lumMod val="20000"/>
                    <a:lumOff val="80000"/>
                  </a:schemeClr>
                </a:solidFill>
              </a:rPr>
              <a:t>Dr Alexandra Freeman</a:t>
            </a:r>
          </a:p>
          <a:p>
            <a:pPr algn="ctr"/>
            <a:r>
              <a:rPr lang="en-US" sz="2800">
                <a:solidFill>
                  <a:schemeClr val="accent1">
                    <a:lumMod val="20000"/>
                    <a:lumOff val="80000"/>
                  </a:schemeClr>
                </a:solidFill>
              </a:rPr>
              <a:t>@alex_freeman</a:t>
            </a:r>
          </a:p>
        </p:txBody>
      </p:sp>
    </p:spTree>
    <p:extLst>
      <p:ext uri="{BB962C8B-B14F-4D97-AF65-F5344CB8AC3E}">
        <p14:creationId xmlns:p14="http://schemas.microsoft.com/office/powerpoint/2010/main" val="313605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Speech">
            <a:extLst>
              <a:ext uri="{FF2B5EF4-FFF2-40B4-BE49-F238E27FC236}">
                <a16:creationId xmlns:a16="http://schemas.microsoft.com/office/drawing/2014/main" id="{7E9F2092-C7D3-2542-A1B2-E67C68C87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537877"/>
            <a:ext cx="4470400" cy="4470400"/>
          </a:xfrm>
          <a:prstGeom prst="rect">
            <a:avLst/>
          </a:prstGeom>
        </p:spPr>
      </p:pic>
      <p:grpSp>
        <p:nvGrpSpPr>
          <p:cNvPr id="6" name="Group 5">
            <a:extLst>
              <a:ext uri="{FF2B5EF4-FFF2-40B4-BE49-F238E27FC236}">
                <a16:creationId xmlns:a16="http://schemas.microsoft.com/office/drawing/2014/main" id="{BBB167B5-4169-CE4C-A2F0-6278ABF8ACEA}"/>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6A3D10AC-A9AD-2247-B4B9-F9020AE482A3}"/>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96B5169F-D4CE-9D49-B4BF-620B87791796}"/>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9" name="Content Placeholder 7">
              <a:extLst>
                <a:ext uri="{FF2B5EF4-FFF2-40B4-BE49-F238E27FC236}">
                  <a16:creationId xmlns:a16="http://schemas.microsoft.com/office/drawing/2014/main" id="{184E3AE4-64E4-CF44-8AC3-E57079F4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FD94D148-806A-134E-AA8E-809721AA54CC}"/>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0C9F5354-FAA8-9C43-A654-D51B0EFEE021}"/>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4" name="TextBox 13">
            <a:extLst>
              <a:ext uri="{FF2B5EF4-FFF2-40B4-BE49-F238E27FC236}">
                <a16:creationId xmlns:a16="http://schemas.microsoft.com/office/drawing/2014/main" id="{A50905F0-1E85-0D47-A9EA-A3BC171C3037}"/>
              </a:ext>
            </a:extLst>
          </p:cNvPr>
          <p:cNvSpPr txBox="1"/>
          <p:nvPr/>
        </p:nvSpPr>
        <p:spPr>
          <a:xfrm>
            <a:off x="309641" y="703676"/>
            <a:ext cx="3063718" cy="1646605"/>
          </a:xfrm>
          <a:prstGeom prst="rect">
            <a:avLst/>
          </a:prstGeom>
          <a:noFill/>
        </p:spPr>
        <p:txBody>
          <a:bodyPr wrap="square" rtlCol="0">
            <a:spAutoFit/>
          </a:bodyPr>
          <a:lstStyle/>
          <a:p>
            <a:pPr algn="ctr"/>
            <a:r>
              <a:rPr lang="en-US" sz="2500" dirty="0"/>
              <a:t>“It is consistent with all the information I have come across”</a:t>
            </a:r>
          </a:p>
          <a:p>
            <a:pPr algn="ctr"/>
            <a:endParaRPr lang="en-US" sz="2600" dirty="0"/>
          </a:p>
        </p:txBody>
      </p:sp>
      <p:pic>
        <p:nvPicPr>
          <p:cNvPr id="16" name="Graphic 15" descr="Speech">
            <a:extLst>
              <a:ext uri="{FF2B5EF4-FFF2-40B4-BE49-F238E27FC236}">
                <a16:creationId xmlns:a16="http://schemas.microsoft.com/office/drawing/2014/main" id="{5F55CA09-363E-204E-8343-19BD3FF57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2384231"/>
            <a:ext cx="4470400" cy="4470400"/>
          </a:xfrm>
          <a:prstGeom prst="rect">
            <a:avLst/>
          </a:prstGeom>
        </p:spPr>
      </p:pic>
      <p:sp>
        <p:nvSpPr>
          <p:cNvPr id="17" name="TextBox 16">
            <a:extLst>
              <a:ext uri="{FF2B5EF4-FFF2-40B4-BE49-F238E27FC236}">
                <a16:creationId xmlns:a16="http://schemas.microsoft.com/office/drawing/2014/main" id="{8C53BE2A-9A89-E040-AE17-BCE7F606016C}"/>
              </a:ext>
            </a:extLst>
          </p:cNvPr>
          <p:cNvSpPr txBox="1"/>
          <p:nvPr/>
        </p:nvSpPr>
        <p:spPr>
          <a:xfrm>
            <a:off x="309641" y="3593785"/>
            <a:ext cx="3063718" cy="1292662"/>
          </a:xfrm>
          <a:prstGeom prst="rect">
            <a:avLst/>
          </a:prstGeom>
          <a:noFill/>
        </p:spPr>
        <p:txBody>
          <a:bodyPr wrap="square" rtlCol="0">
            <a:spAutoFit/>
          </a:bodyPr>
          <a:lstStyle/>
          <a:p>
            <a:pPr algn="ctr"/>
            <a:r>
              <a:rPr lang="en-US" sz="2600" dirty="0"/>
              <a:t>“There is so much conflicting information”</a:t>
            </a:r>
          </a:p>
        </p:txBody>
      </p:sp>
      <p:graphicFrame>
        <p:nvGraphicFramePr>
          <p:cNvPr id="15" name="Chart 14">
            <a:extLst>
              <a:ext uri="{FF2B5EF4-FFF2-40B4-BE49-F238E27FC236}">
                <a16:creationId xmlns:a16="http://schemas.microsoft.com/office/drawing/2014/main" id="{AE775BE1-E3DC-B644-8634-01B847048275}"/>
              </a:ext>
            </a:extLst>
          </p:cNvPr>
          <p:cNvGraphicFramePr>
            <a:graphicFrameLocks/>
          </p:cNvGraphicFramePr>
          <p:nvPr/>
        </p:nvGraphicFramePr>
        <p:xfrm>
          <a:off x="3733800" y="90724"/>
          <a:ext cx="8387489" cy="562427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2713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Speech">
            <a:extLst>
              <a:ext uri="{FF2B5EF4-FFF2-40B4-BE49-F238E27FC236}">
                <a16:creationId xmlns:a16="http://schemas.microsoft.com/office/drawing/2014/main" id="{7E9F2092-C7D3-2542-A1B2-E67C68C87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537877"/>
            <a:ext cx="4470400" cy="4470400"/>
          </a:xfrm>
          <a:prstGeom prst="rect">
            <a:avLst/>
          </a:prstGeom>
        </p:spPr>
      </p:pic>
      <p:grpSp>
        <p:nvGrpSpPr>
          <p:cNvPr id="6" name="Group 5">
            <a:extLst>
              <a:ext uri="{FF2B5EF4-FFF2-40B4-BE49-F238E27FC236}">
                <a16:creationId xmlns:a16="http://schemas.microsoft.com/office/drawing/2014/main" id="{BBB167B5-4169-CE4C-A2F0-6278ABF8ACEA}"/>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6A3D10AC-A9AD-2247-B4B9-F9020AE482A3}"/>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96B5169F-D4CE-9D49-B4BF-620B87791796}"/>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9" name="Content Placeholder 7">
              <a:extLst>
                <a:ext uri="{FF2B5EF4-FFF2-40B4-BE49-F238E27FC236}">
                  <a16:creationId xmlns:a16="http://schemas.microsoft.com/office/drawing/2014/main" id="{184E3AE4-64E4-CF44-8AC3-E57079F4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FD94D148-806A-134E-AA8E-809721AA54CC}"/>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0C9F5354-FAA8-9C43-A654-D51B0EFEE021}"/>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4" name="TextBox 13">
            <a:extLst>
              <a:ext uri="{FF2B5EF4-FFF2-40B4-BE49-F238E27FC236}">
                <a16:creationId xmlns:a16="http://schemas.microsoft.com/office/drawing/2014/main" id="{A50905F0-1E85-0D47-A9EA-A3BC171C3037}"/>
              </a:ext>
            </a:extLst>
          </p:cNvPr>
          <p:cNvSpPr txBox="1"/>
          <p:nvPr/>
        </p:nvSpPr>
        <p:spPr>
          <a:xfrm>
            <a:off x="309641" y="480909"/>
            <a:ext cx="3063718" cy="2031325"/>
          </a:xfrm>
          <a:prstGeom prst="rect">
            <a:avLst/>
          </a:prstGeom>
          <a:noFill/>
        </p:spPr>
        <p:txBody>
          <a:bodyPr wrap="square" rtlCol="0">
            <a:spAutoFit/>
          </a:bodyPr>
          <a:lstStyle/>
          <a:p>
            <a:pPr algn="ctr"/>
            <a:r>
              <a:rPr lang="en-US" sz="2500" dirty="0"/>
              <a:t>“Usually they have more official/scientific evidence for what they're reporting”</a:t>
            </a:r>
          </a:p>
          <a:p>
            <a:pPr algn="ctr"/>
            <a:endParaRPr lang="en-US" sz="2600" dirty="0"/>
          </a:p>
        </p:txBody>
      </p:sp>
      <p:pic>
        <p:nvPicPr>
          <p:cNvPr id="16" name="Graphic 15" descr="Speech">
            <a:extLst>
              <a:ext uri="{FF2B5EF4-FFF2-40B4-BE49-F238E27FC236}">
                <a16:creationId xmlns:a16="http://schemas.microsoft.com/office/drawing/2014/main" id="{5F55CA09-363E-204E-8343-19BD3FF57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2384231"/>
            <a:ext cx="4470400" cy="4470400"/>
          </a:xfrm>
          <a:prstGeom prst="rect">
            <a:avLst/>
          </a:prstGeom>
        </p:spPr>
      </p:pic>
      <p:sp>
        <p:nvSpPr>
          <p:cNvPr id="17" name="TextBox 16">
            <a:extLst>
              <a:ext uri="{FF2B5EF4-FFF2-40B4-BE49-F238E27FC236}">
                <a16:creationId xmlns:a16="http://schemas.microsoft.com/office/drawing/2014/main" id="{8C53BE2A-9A89-E040-AE17-BCE7F606016C}"/>
              </a:ext>
            </a:extLst>
          </p:cNvPr>
          <p:cNvSpPr txBox="1"/>
          <p:nvPr/>
        </p:nvSpPr>
        <p:spPr>
          <a:xfrm>
            <a:off x="309641" y="3266706"/>
            <a:ext cx="3063718" cy="2092881"/>
          </a:xfrm>
          <a:prstGeom prst="rect">
            <a:avLst/>
          </a:prstGeom>
          <a:noFill/>
        </p:spPr>
        <p:txBody>
          <a:bodyPr wrap="square" rtlCol="0">
            <a:spAutoFit/>
          </a:bodyPr>
          <a:lstStyle/>
          <a:p>
            <a:pPr algn="ctr"/>
            <a:r>
              <a:rPr lang="en-US" sz="2600" dirty="0"/>
              <a:t>“Journalists made spurious claims and assumptions without reference to scientific facts.”</a:t>
            </a:r>
          </a:p>
        </p:txBody>
      </p:sp>
      <p:graphicFrame>
        <p:nvGraphicFramePr>
          <p:cNvPr id="15" name="Chart 14">
            <a:extLst>
              <a:ext uri="{FF2B5EF4-FFF2-40B4-BE49-F238E27FC236}">
                <a16:creationId xmlns:a16="http://schemas.microsoft.com/office/drawing/2014/main" id="{AE775BE1-E3DC-B644-8634-01B847048275}"/>
              </a:ext>
            </a:extLst>
          </p:cNvPr>
          <p:cNvGraphicFramePr>
            <a:graphicFrameLocks/>
          </p:cNvGraphicFramePr>
          <p:nvPr/>
        </p:nvGraphicFramePr>
        <p:xfrm>
          <a:off x="3733800" y="90724"/>
          <a:ext cx="8387489" cy="562427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30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F25CB668-1E77-4744-894F-AF4180015EA4}"/>
              </a:ext>
            </a:extLst>
          </p:cNvPr>
          <p:cNvPicPr>
            <a:picLocks noChangeAspect="1"/>
          </p:cNvPicPr>
          <p:nvPr/>
        </p:nvPicPr>
        <p:blipFill>
          <a:blip r:embed="rId3"/>
          <a:stretch>
            <a:fillRect/>
          </a:stretch>
        </p:blipFill>
        <p:spPr>
          <a:xfrm>
            <a:off x="4311650" y="-354650"/>
            <a:ext cx="7458664" cy="6768538"/>
          </a:xfrm>
          <a:prstGeom prst="rect">
            <a:avLst/>
          </a:prstGeom>
        </p:spPr>
      </p:pic>
      <p:sp>
        <p:nvSpPr>
          <p:cNvPr id="2" name="TextBox 1">
            <a:extLst>
              <a:ext uri="{FF2B5EF4-FFF2-40B4-BE49-F238E27FC236}">
                <a16:creationId xmlns:a16="http://schemas.microsoft.com/office/drawing/2014/main" id="{E198C718-C89C-EA4B-8249-0573F78281AD}"/>
              </a:ext>
            </a:extLst>
          </p:cNvPr>
          <p:cNvSpPr txBox="1"/>
          <p:nvPr/>
        </p:nvSpPr>
        <p:spPr>
          <a:xfrm>
            <a:off x="1028700" y="1967266"/>
            <a:ext cx="2628900" cy="2547257"/>
          </a:xfrm>
          <a:prstGeom prst="rect">
            <a:avLst/>
          </a:prstGeom>
          <a:noFill/>
        </p:spPr>
        <p:txBody>
          <a:bodyPr vert="horz" lIns="91440" tIns="45720" rIns="91440" bIns="45720" rtlCol="0" anchor="ctr">
            <a:normAutofit lnSpcReduction="10000"/>
          </a:bodyPr>
          <a:lstStyle/>
          <a:p>
            <a:pPr algn="ctr">
              <a:lnSpc>
                <a:spcPct val="90000"/>
              </a:lnSpc>
              <a:spcBef>
                <a:spcPct val="0"/>
              </a:spcBef>
              <a:spcAft>
                <a:spcPts val="600"/>
              </a:spcAft>
            </a:pPr>
            <a:r>
              <a:rPr lang="en-US" sz="3600" kern="1200" dirty="0">
                <a:solidFill>
                  <a:srgbClr val="FFFFFF"/>
                </a:solidFill>
                <a:latin typeface="+mj-lt"/>
                <a:ea typeface="+mj-ea"/>
                <a:cs typeface="+mj-cs"/>
              </a:rPr>
              <a:t>Who trusts information from the media in the UK?</a:t>
            </a:r>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3" name="TextBox 2">
            <a:extLst>
              <a:ext uri="{FF2B5EF4-FFF2-40B4-BE49-F238E27FC236}">
                <a16:creationId xmlns:a16="http://schemas.microsoft.com/office/drawing/2014/main" id="{184C95F2-42DB-C643-9617-720D5104AE48}"/>
              </a:ext>
            </a:extLst>
          </p:cNvPr>
          <p:cNvSpPr txBox="1"/>
          <p:nvPr/>
        </p:nvSpPr>
        <p:spPr>
          <a:xfrm>
            <a:off x="141369" y="444112"/>
            <a:ext cx="4425635" cy="369332"/>
          </a:xfrm>
          <a:prstGeom prst="rect">
            <a:avLst/>
          </a:prstGeom>
          <a:noFill/>
        </p:spPr>
        <p:txBody>
          <a:bodyPr wrap="none" rtlCol="0">
            <a:spAutoFit/>
          </a:bodyPr>
          <a:lstStyle/>
          <a:p>
            <a:r>
              <a:rPr lang="en-US" b="1"/>
              <a:t>Who trusts journalist and traditional media?</a:t>
            </a:r>
          </a:p>
        </p:txBody>
      </p:sp>
    </p:spTree>
    <p:extLst>
      <p:ext uri="{BB962C8B-B14F-4D97-AF65-F5344CB8AC3E}">
        <p14:creationId xmlns:p14="http://schemas.microsoft.com/office/powerpoint/2010/main" val="4012452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3" name="Picture 2">
            <a:extLst>
              <a:ext uri="{FF2B5EF4-FFF2-40B4-BE49-F238E27FC236}">
                <a16:creationId xmlns:a16="http://schemas.microsoft.com/office/drawing/2014/main" id="{DC08A508-5492-0D4B-974D-46632D8CEC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7659" r="-5653" b="3358"/>
          <a:stretch/>
        </p:blipFill>
        <p:spPr>
          <a:xfrm>
            <a:off x="5454000" y="177117"/>
            <a:ext cx="3780000" cy="5832000"/>
          </a:xfrm>
          <a:prstGeom prst="rect">
            <a:avLst/>
          </a:prstGeom>
        </p:spPr>
      </p:pic>
      <p:pic>
        <p:nvPicPr>
          <p:cNvPr id="10" name="Picture 9">
            <a:extLst>
              <a:ext uri="{FF2B5EF4-FFF2-40B4-BE49-F238E27FC236}">
                <a16:creationId xmlns:a16="http://schemas.microsoft.com/office/drawing/2014/main" id="{E0AE477B-F5AF-A348-8309-69F3F1C732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51" r="60955" b="3358"/>
          <a:stretch/>
        </p:blipFill>
        <p:spPr>
          <a:xfrm>
            <a:off x="2040428" y="159224"/>
            <a:ext cx="3780000" cy="5832000"/>
          </a:xfrm>
          <a:prstGeom prst="rect">
            <a:avLst/>
          </a:prstGeom>
        </p:spPr>
      </p:pic>
    </p:spTree>
    <p:extLst>
      <p:ext uri="{BB962C8B-B14F-4D97-AF65-F5344CB8AC3E}">
        <p14:creationId xmlns:p14="http://schemas.microsoft.com/office/powerpoint/2010/main" val="128886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Speech">
            <a:extLst>
              <a:ext uri="{FF2B5EF4-FFF2-40B4-BE49-F238E27FC236}">
                <a16:creationId xmlns:a16="http://schemas.microsoft.com/office/drawing/2014/main" id="{B1744C5C-65D4-F744-B956-B6197DF99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046" y="618555"/>
            <a:ext cx="4635173" cy="3420045"/>
          </a:xfrm>
          <a:prstGeom prst="rect">
            <a:avLst/>
          </a:prstGeom>
        </p:spPr>
      </p:pic>
      <p:sp>
        <p:nvSpPr>
          <p:cNvPr id="2" name="TextBox 1">
            <a:extLst>
              <a:ext uri="{FF2B5EF4-FFF2-40B4-BE49-F238E27FC236}">
                <a16:creationId xmlns:a16="http://schemas.microsoft.com/office/drawing/2014/main" id="{E198C718-C89C-EA4B-8249-0573F78281AD}"/>
              </a:ext>
            </a:extLst>
          </p:cNvPr>
          <p:cNvSpPr txBox="1"/>
          <p:nvPr/>
        </p:nvSpPr>
        <p:spPr>
          <a:xfrm>
            <a:off x="429396" y="249223"/>
            <a:ext cx="3654142" cy="830997"/>
          </a:xfrm>
          <a:prstGeom prst="rect">
            <a:avLst/>
          </a:prstGeom>
          <a:noFill/>
        </p:spPr>
        <p:txBody>
          <a:bodyPr wrap="none" rtlCol="0">
            <a:spAutoFit/>
          </a:bodyPr>
          <a:lstStyle/>
          <a:p>
            <a:r>
              <a:rPr lang="en-US" sz="2400" b="1" dirty="0"/>
              <a:t>Why do people trust social </a:t>
            </a:r>
          </a:p>
          <a:p>
            <a:r>
              <a:rPr lang="en-US" sz="2400" b="1" dirty="0"/>
              <a:t>media in China?</a:t>
            </a:r>
          </a:p>
        </p:txBody>
      </p:sp>
      <p:pic>
        <p:nvPicPr>
          <p:cNvPr id="11" name="Graphic 10" descr="Speech">
            <a:extLst>
              <a:ext uri="{FF2B5EF4-FFF2-40B4-BE49-F238E27FC236}">
                <a16:creationId xmlns:a16="http://schemas.microsoft.com/office/drawing/2014/main" id="{9B59D72C-70B8-B845-9B03-F0343CEF0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3850" y="-620504"/>
            <a:ext cx="4678889" cy="4886566"/>
          </a:xfrm>
          <a:prstGeom prst="rect">
            <a:avLst/>
          </a:prstGeom>
        </p:spPr>
      </p:pic>
      <p:pic>
        <p:nvPicPr>
          <p:cNvPr id="12" name="Graphic 11" descr="Speech">
            <a:extLst>
              <a:ext uri="{FF2B5EF4-FFF2-40B4-BE49-F238E27FC236}">
                <a16:creationId xmlns:a16="http://schemas.microsoft.com/office/drawing/2014/main" id="{C680E1E2-72E8-824E-8127-A69134EA9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3994" y="-771749"/>
            <a:ext cx="5079998" cy="5079998"/>
          </a:xfrm>
          <a:prstGeom prst="rect">
            <a:avLst/>
          </a:prstGeom>
        </p:spPr>
      </p:pic>
      <p:sp>
        <p:nvSpPr>
          <p:cNvPr id="3" name="TextBox 2">
            <a:extLst>
              <a:ext uri="{FF2B5EF4-FFF2-40B4-BE49-F238E27FC236}">
                <a16:creationId xmlns:a16="http://schemas.microsoft.com/office/drawing/2014/main" id="{706426C7-B5F1-E448-8AB7-E46B003D1085}"/>
              </a:ext>
            </a:extLst>
          </p:cNvPr>
          <p:cNvSpPr txBox="1"/>
          <p:nvPr/>
        </p:nvSpPr>
        <p:spPr>
          <a:xfrm>
            <a:off x="8643102" y="388732"/>
            <a:ext cx="3260384" cy="1938992"/>
          </a:xfrm>
          <a:prstGeom prst="rect">
            <a:avLst/>
          </a:prstGeom>
          <a:noFill/>
        </p:spPr>
        <p:txBody>
          <a:bodyPr wrap="square" rtlCol="0">
            <a:spAutoFit/>
          </a:bodyPr>
          <a:lstStyle/>
          <a:p>
            <a:pPr algn="ctr"/>
            <a:r>
              <a:rPr lang="en-US" sz="2400" dirty="0"/>
              <a:t>“Now social networks are full of fake news in order to gain click-through rates without a bottom line.”</a:t>
            </a:r>
          </a:p>
        </p:txBody>
      </p:sp>
      <p:sp>
        <p:nvSpPr>
          <p:cNvPr id="13" name="TextBox 12">
            <a:extLst>
              <a:ext uri="{FF2B5EF4-FFF2-40B4-BE49-F238E27FC236}">
                <a16:creationId xmlns:a16="http://schemas.microsoft.com/office/drawing/2014/main" id="{8BA40EC1-CC77-9443-BB00-BEA2F6A79047}"/>
              </a:ext>
            </a:extLst>
          </p:cNvPr>
          <p:cNvSpPr txBox="1"/>
          <p:nvPr/>
        </p:nvSpPr>
        <p:spPr>
          <a:xfrm>
            <a:off x="4469584" y="249223"/>
            <a:ext cx="3327395" cy="2554545"/>
          </a:xfrm>
          <a:prstGeom prst="rect">
            <a:avLst/>
          </a:prstGeom>
          <a:noFill/>
        </p:spPr>
        <p:txBody>
          <a:bodyPr wrap="square" rtlCol="0">
            <a:spAutoFit/>
          </a:bodyPr>
          <a:lstStyle/>
          <a:p>
            <a:pPr algn="ctr"/>
            <a:r>
              <a:rPr lang="en-US" sz="2400" dirty="0"/>
              <a:t>“Irresponsible fabrication of news”</a:t>
            </a:r>
          </a:p>
          <a:p>
            <a:pPr algn="ctr"/>
            <a:endParaRPr lang="en-US" sz="800" dirty="0"/>
          </a:p>
          <a:p>
            <a:pPr algn="ctr"/>
            <a:r>
              <a:rPr lang="en-US" sz="2400" dirty="0"/>
              <a:t>“It's not official, there's speculation, there's rumors.”</a:t>
            </a:r>
          </a:p>
          <a:p>
            <a:pPr algn="ctr"/>
            <a:endParaRPr lang="en-US" sz="2400" dirty="0"/>
          </a:p>
          <a:p>
            <a:pPr algn="ctr"/>
            <a:endParaRPr lang="en-US" sz="800" dirty="0"/>
          </a:p>
        </p:txBody>
      </p:sp>
      <p:sp>
        <p:nvSpPr>
          <p:cNvPr id="14" name="TextBox 13">
            <a:extLst>
              <a:ext uri="{FF2B5EF4-FFF2-40B4-BE49-F238E27FC236}">
                <a16:creationId xmlns:a16="http://schemas.microsoft.com/office/drawing/2014/main" id="{021FB04D-7F15-F246-B100-E2F71A5ACF5B}"/>
              </a:ext>
            </a:extLst>
          </p:cNvPr>
          <p:cNvSpPr txBox="1"/>
          <p:nvPr/>
        </p:nvSpPr>
        <p:spPr>
          <a:xfrm>
            <a:off x="128228" y="1445142"/>
            <a:ext cx="3615635" cy="1154162"/>
          </a:xfrm>
          <a:prstGeom prst="rect">
            <a:avLst/>
          </a:prstGeom>
          <a:noFill/>
        </p:spPr>
        <p:txBody>
          <a:bodyPr wrap="square" rtlCol="0">
            <a:spAutoFit/>
          </a:bodyPr>
          <a:lstStyle/>
          <a:p>
            <a:pPr algn="ctr"/>
            <a:r>
              <a:rPr lang="en-US" sz="2300" dirty="0"/>
              <a:t>“Information that has not been verified needs to be carefully analyzed.”</a:t>
            </a:r>
          </a:p>
        </p:txBody>
      </p:sp>
      <p:pic>
        <p:nvPicPr>
          <p:cNvPr id="15" name="Graphic 14" descr="Speech">
            <a:extLst>
              <a:ext uri="{FF2B5EF4-FFF2-40B4-BE49-F238E27FC236}">
                <a16:creationId xmlns:a16="http://schemas.microsoft.com/office/drawing/2014/main" id="{EE59C36A-C5BB-3E4E-8A63-A6D3D3BFB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8570" y="2515582"/>
            <a:ext cx="4470400" cy="4470400"/>
          </a:xfrm>
          <a:prstGeom prst="rect">
            <a:avLst/>
          </a:prstGeom>
        </p:spPr>
      </p:pic>
      <p:sp>
        <p:nvSpPr>
          <p:cNvPr id="16" name="TextBox 15">
            <a:extLst>
              <a:ext uri="{FF2B5EF4-FFF2-40B4-BE49-F238E27FC236}">
                <a16:creationId xmlns:a16="http://schemas.microsoft.com/office/drawing/2014/main" id="{B5DE5123-8147-BF45-83FC-99C300E2AE1B}"/>
              </a:ext>
            </a:extLst>
          </p:cNvPr>
          <p:cNvSpPr txBox="1"/>
          <p:nvPr/>
        </p:nvSpPr>
        <p:spPr>
          <a:xfrm>
            <a:off x="8064394" y="3332007"/>
            <a:ext cx="3063718" cy="2215991"/>
          </a:xfrm>
          <a:prstGeom prst="rect">
            <a:avLst/>
          </a:prstGeom>
          <a:noFill/>
        </p:spPr>
        <p:txBody>
          <a:bodyPr wrap="square" rtlCol="0">
            <a:spAutoFit/>
          </a:bodyPr>
          <a:lstStyle/>
          <a:p>
            <a:pPr algn="ctr"/>
            <a:r>
              <a:rPr lang="en-US" sz="2600" dirty="0"/>
              <a:t>“Trust the government.”</a:t>
            </a:r>
          </a:p>
          <a:p>
            <a:pPr algn="ctr"/>
            <a:endParaRPr lang="en-US" sz="800" dirty="0"/>
          </a:p>
          <a:p>
            <a:pPr algn="ctr"/>
            <a:r>
              <a:rPr lang="en-US" sz="2600" dirty="0"/>
              <a:t>“Most of it is based on official information.”</a:t>
            </a:r>
          </a:p>
        </p:txBody>
      </p:sp>
      <p:pic>
        <p:nvPicPr>
          <p:cNvPr id="17" name="Graphic 16" descr="Speech">
            <a:extLst>
              <a:ext uri="{FF2B5EF4-FFF2-40B4-BE49-F238E27FC236}">
                <a16:creationId xmlns:a16="http://schemas.microsoft.com/office/drawing/2014/main" id="{A457BB69-72E6-954C-A4D2-B5C57A5F0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355" y="2515582"/>
            <a:ext cx="4470400" cy="4503010"/>
          </a:xfrm>
          <a:prstGeom prst="rect">
            <a:avLst/>
          </a:prstGeom>
        </p:spPr>
      </p:pic>
      <p:sp>
        <p:nvSpPr>
          <p:cNvPr id="18" name="TextBox 17">
            <a:extLst>
              <a:ext uri="{FF2B5EF4-FFF2-40B4-BE49-F238E27FC236}">
                <a16:creationId xmlns:a16="http://schemas.microsoft.com/office/drawing/2014/main" id="{5825874C-0309-F54C-AEC1-53E8E267269C}"/>
              </a:ext>
            </a:extLst>
          </p:cNvPr>
          <p:cNvSpPr txBox="1"/>
          <p:nvPr/>
        </p:nvSpPr>
        <p:spPr>
          <a:xfrm>
            <a:off x="3887539" y="3311957"/>
            <a:ext cx="3178156" cy="2708434"/>
          </a:xfrm>
          <a:prstGeom prst="rect">
            <a:avLst/>
          </a:prstGeom>
          <a:noFill/>
        </p:spPr>
        <p:txBody>
          <a:bodyPr wrap="square" rtlCol="0">
            <a:spAutoFit/>
          </a:bodyPr>
          <a:lstStyle/>
          <a:p>
            <a:pPr algn="ctr"/>
            <a:r>
              <a:rPr lang="en-US" sz="2400" dirty="0"/>
              <a:t>“The web is not an extralegal place, and messages posted on social media are responsible and mostly credible.”</a:t>
            </a:r>
          </a:p>
          <a:p>
            <a:pPr algn="ctr"/>
            <a:endParaRPr lang="en-US" sz="2600" dirty="0"/>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19" name="Graphic 18" descr="Speech">
            <a:extLst>
              <a:ext uri="{FF2B5EF4-FFF2-40B4-BE49-F238E27FC236}">
                <a16:creationId xmlns:a16="http://schemas.microsoft.com/office/drawing/2014/main" id="{B9A4F551-B050-3F4B-8903-01ABD0226F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08" y="2903665"/>
            <a:ext cx="4470400" cy="3726844"/>
          </a:xfrm>
          <a:prstGeom prst="rect">
            <a:avLst/>
          </a:prstGeom>
        </p:spPr>
      </p:pic>
      <p:sp>
        <p:nvSpPr>
          <p:cNvPr id="20" name="TextBox 19">
            <a:extLst>
              <a:ext uri="{FF2B5EF4-FFF2-40B4-BE49-F238E27FC236}">
                <a16:creationId xmlns:a16="http://schemas.microsoft.com/office/drawing/2014/main" id="{B21CDF51-4201-2D43-9641-118F785310F0}"/>
              </a:ext>
            </a:extLst>
          </p:cNvPr>
          <p:cNvSpPr txBox="1"/>
          <p:nvPr/>
        </p:nvSpPr>
        <p:spPr>
          <a:xfrm>
            <a:off x="358391" y="3757704"/>
            <a:ext cx="3178156" cy="1508105"/>
          </a:xfrm>
          <a:prstGeom prst="rect">
            <a:avLst/>
          </a:prstGeom>
          <a:noFill/>
        </p:spPr>
        <p:txBody>
          <a:bodyPr wrap="square" rtlCol="0">
            <a:spAutoFit/>
          </a:bodyPr>
          <a:lstStyle/>
          <a:p>
            <a:pPr algn="ctr"/>
            <a:r>
              <a:rPr lang="en-US" sz="2300" dirty="0"/>
              <a:t>“Believe in the country, support the country, cooperate with the country.”</a:t>
            </a:r>
          </a:p>
        </p:txBody>
      </p:sp>
    </p:spTree>
    <p:extLst>
      <p:ext uri="{BB962C8B-B14F-4D97-AF65-F5344CB8AC3E}">
        <p14:creationId xmlns:p14="http://schemas.microsoft.com/office/powerpoint/2010/main" val="72515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8C718-C89C-EA4B-8249-0573F78281AD}"/>
              </a:ext>
            </a:extLst>
          </p:cNvPr>
          <p:cNvSpPr txBox="1"/>
          <p:nvPr/>
        </p:nvSpPr>
        <p:spPr>
          <a:xfrm>
            <a:off x="1028700" y="1967266"/>
            <a:ext cx="2628900" cy="2547257"/>
          </a:xfrm>
          <a:prstGeom prst="rect">
            <a:avLst/>
          </a:prstGeom>
          <a:noFill/>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3600" kern="1200" dirty="0">
                <a:solidFill>
                  <a:srgbClr val="FFFFFF"/>
                </a:solidFill>
                <a:latin typeface="+mj-lt"/>
                <a:ea typeface="+mj-ea"/>
                <a:cs typeface="+mj-cs"/>
              </a:rPr>
              <a:t>Who trusts information from government sources in the UK?</a:t>
            </a:r>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10" name="Picture 9" descr="A picture containing chart&#10;&#10;Description automatically generated">
            <a:extLst>
              <a:ext uri="{FF2B5EF4-FFF2-40B4-BE49-F238E27FC236}">
                <a16:creationId xmlns:a16="http://schemas.microsoft.com/office/drawing/2014/main" id="{7FE25EEC-6B1C-5841-95A4-64E035F84010}"/>
              </a:ext>
            </a:extLst>
          </p:cNvPr>
          <p:cNvPicPr>
            <a:picLocks noChangeAspect="1"/>
          </p:cNvPicPr>
          <p:nvPr/>
        </p:nvPicPr>
        <p:blipFill>
          <a:blip r:embed="rId4"/>
          <a:stretch>
            <a:fillRect/>
          </a:stretch>
        </p:blipFill>
        <p:spPr>
          <a:xfrm>
            <a:off x="4786211" y="66178"/>
            <a:ext cx="6571287" cy="5963268"/>
          </a:xfrm>
          <a:prstGeom prst="rect">
            <a:avLst/>
          </a:prstGeom>
        </p:spPr>
      </p:pic>
      <p:sp>
        <p:nvSpPr>
          <p:cNvPr id="12" name="TextBox 11">
            <a:extLst>
              <a:ext uri="{FF2B5EF4-FFF2-40B4-BE49-F238E27FC236}">
                <a16:creationId xmlns:a16="http://schemas.microsoft.com/office/drawing/2014/main" id="{EB5CBCD8-1B2F-F947-8B1D-669D6C27EAA8}"/>
              </a:ext>
            </a:extLst>
          </p:cNvPr>
          <p:cNvSpPr txBox="1"/>
          <p:nvPr/>
        </p:nvSpPr>
        <p:spPr>
          <a:xfrm>
            <a:off x="141369" y="444112"/>
            <a:ext cx="2586606" cy="369332"/>
          </a:xfrm>
          <a:prstGeom prst="rect">
            <a:avLst/>
          </a:prstGeom>
          <a:noFill/>
        </p:spPr>
        <p:txBody>
          <a:bodyPr wrap="none" rtlCol="0">
            <a:spAutoFit/>
          </a:bodyPr>
          <a:lstStyle/>
          <a:p>
            <a:r>
              <a:rPr lang="en-US" b="1"/>
              <a:t>Who trusts social media?</a:t>
            </a:r>
          </a:p>
        </p:txBody>
      </p:sp>
    </p:spTree>
    <p:extLst>
      <p:ext uri="{BB962C8B-B14F-4D97-AF65-F5344CB8AC3E}">
        <p14:creationId xmlns:p14="http://schemas.microsoft.com/office/powerpoint/2010/main" val="3121669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3" name="Picture 2">
            <a:extLst>
              <a:ext uri="{FF2B5EF4-FFF2-40B4-BE49-F238E27FC236}">
                <a16:creationId xmlns:a16="http://schemas.microsoft.com/office/drawing/2014/main" id="{DC08A508-5492-0D4B-974D-46632D8CEC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 r="30524" b="3358"/>
          <a:stretch/>
        </p:blipFill>
        <p:spPr>
          <a:xfrm>
            <a:off x="2504943" y="176403"/>
            <a:ext cx="6912000" cy="5832000"/>
          </a:xfrm>
          <a:prstGeom prst="rect">
            <a:avLst/>
          </a:prstGeom>
        </p:spPr>
      </p:pic>
      <p:pic>
        <p:nvPicPr>
          <p:cNvPr id="10" name="Picture 9">
            <a:extLst>
              <a:ext uri="{FF2B5EF4-FFF2-40B4-BE49-F238E27FC236}">
                <a16:creationId xmlns:a16="http://schemas.microsoft.com/office/drawing/2014/main" id="{618769D8-5B89-6145-BABF-B288CAE850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350" t="4563" r="172" b="3566"/>
          <a:stretch/>
        </p:blipFill>
        <p:spPr>
          <a:xfrm>
            <a:off x="6236065" y="445580"/>
            <a:ext cx="3132000" cy="5544000"/>
          </a:xfrm>
          <a:prstGeom prst="rect">
            <a:avLst/>
          </a:prstGeom>
        </p:spPr>
      </p:pic>
    </p:spTree>
    <p:extLst>
      <p:ext uri="{BB962C8B-B14F-4D97-AF65-F5344CB8AC3E}">
        <p14:creationId xmlns:p14="http://schemas.microsoft.com/office/powerpoint/2010/main" val="311582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Graphic 17" descr="Speech">
            <a:extLst>
              <a:ext uri="{FF2B5EF4-FFF2-40B4-BE49-F238E27FC236}">
                <a16:creationId xmlns:a16="http://schemas.microsoft.com/office/drawing/2014/main" id="{7E9F2092-C7D3-2542-A1B2-E67C68C87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537877"/>
            <a:ext cx="4470400" cy="4470400"/>
          </a:xfrm>
          <a:prstGeom prst="rect">
            <a:avLst/>
          </a:prstGeom>
        </p:spPr>
      </p:pic>
      <p:grpSp>
        <p:nvGrpSpPr>
          <p:cNvPr id="6" name="Group 5">
            <a:extLst>
              <a:ext uri="{FF2B5EF4-FFF2-40B4-BE49-F238E27FC236}">
                <a16:creationId xmlns:a16="http://schemas.microsoft.com/office/drawing/2014/main" id="{BBB167B5-4169-CE4C-A2F0-6278ABF8ACEA}"/>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6A3D10AC-A9AD-2247-B4B9-F9020AE482A3}"/>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96B5169F-D4CE-9D49-B4BF-620B87791796}"/>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9" name="Content Placeholder 7">
              <a:extLst>
                <a:ext uri="{FF2B5EF4-FFF2-40B4-BE49-F238E27FC236}">
                  <a16:creationId xmlns:a16="http://schemas.microsoft.com/office/drawing/2014/main" id="{184E3AE4-64E4-CF44-8AC3-E57079F4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FD94D148-806A-134E-AA8E-809721AA54CC}"/>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0C9F5354-FAA8-9C43-A654-D51B0EFEE021}"/>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4" name="TextBox 13">
            <a:extLst>
              <a:ext uri="{FF2B5EF4-FFF2-40B4-BE49-F238E27FC236}">
                <a16:creationId xmlns:a16="http://schemas.microsoft.com/office/drawing/2014/main" id="{A50905F0-1E85-0D47-A9EA-A3BC171C3037}"/>
              </a:ext>
            </a:extLst>
          </p:cNvPr>
          <p:cNvSpPr txBox="1"/>
          <p:nvPr/>
        </p:nvSpPr>
        <p:spPr>
          <a:xfrm>
            <a:off x="309641" y="310139"/>
            <a:ext cx="3063718" cy="2416046"/>
          </a:xfrm>
          <a:prstGeom prst="rect">
            <a:avLst/>
          </a:prstGeom>
          <a:noFill/>
        </p:spPr>
        <p:txBody>
          <a:bodyPr wrap="square" rtlCol="0">
            <a:spAutoFit/>
          </a:bodyPr>
          <a:lstStyle/>
          <a:p>
            <a:pPr algn="ctr"/>
            <a:r>
              <a:rPr lang="en-US" sz="2500" dirty="0"/>
              <a:t>“I believe the Govt are being guided by scientists and genuinely care about the population”</a:t>
            </a:r>
          </a:p>
          <a:p>
            <a:pPr algn="ctr"/>
            <a:endParaRPr lang="en-US" sz="2600" dirty="0"/>
          </a:p>
        </p:txBody>
      </p:sp>
      <p:pic>
        <p:nvPicPr>
          <p:cNvPr id="16" name="Graphic 15" descr="Speech">
            <a:extLst>
              <a:ext uri="{FF2B5EF4-FFF2-40B4-BE49-F238E27FC236}">
                <a16:creationId xmlns:a16="http://schemas.microsoft.com/office/drawing/2014/main" id="{5F55CA09-363E-204E-8343-19BD3FF57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2384231"/>
            <a:ext cx="4470400" cy="4470400"/>
          </a:xfrm>
          <a:prstGeom prst="rect">
            <a:avLst/>
          </a:prstGeom>
        </p:spPr>
      </p:pic>
      <p:sp>
        <p:nvSpPr>
          <p:cNvPr id="17" name="TextBox 16">
            <a:extLst>
              <a:ext uri="{FF2B5EF4-FFF2-40B4-BE49-F238E27FC236}">
                <a16:creationId xmlns:a16="http://schemas.microsoft.com/office/drawing/2014/main" id="{8C53BE2A-9A89-E040-AE17-BCE7F606016C}"/>
              </a:ext>
            </a:extLst>
          </p:cNvPr>
          <p:cNvSpPr txBox="1"/>
          <p:nvPr/>
        </p:nvSpPr>
        <p:spPr>
          <a:xfrm>
            <a:off x="309641" y="3426579"/>
            <a:ext cx="3063718" cy="1692771"/>
          </a:xfrm>
          <a:prstGeom prst="rect">
            <a:avLst/>
          </a:prstGeom>
          <a:noFill/>
        </p:spPr>
        <p:txBody>
          <a:bodyPr wrap="square" rtlCol="0">
            <a:spAutoFit/>
          </a:bodyPr>
          <a:lstStyle/>
          <a:p>
            <a:pPr algn="ctr"/>
            <a:r>
              <a:rPr lang="en-US" sz="2600" dirty="0"/>
              <a:t>“</a:t>
            </a:r>
            <a:r>
              <a:rPr lang="en-US" sz="2600" dirty="0" err="1"/>
              <a:t>’Cause</a:t>
            </a:r>
            <a:r>
              <a:rPr lang="en-US" sz="2600" dirty="0"/>
              <a:t> they don’t want to panic people so might hide some information” </a:t>
            </a:r>
          </a:p>
        </p:txBody>
      </p:sp>
      <p:graphicFrame>
        <p:nvGraphicFramePr>
          <p:cNvPr id="13" name="Chart 12">
            <a:extLst>
              <a:ext uri="{FF2B5EF4-FFF2-40B4-BE49-F238E27FC236}">
                <a16:creationId xmlns:a16="http://schemas.microsoft.com/office/drawing/2014/main" id="{2FB2143F-1D08-F94B-9088-20553D7D3542}"/>
              </a:ext>
            </a:extLst>
          </p:cNvPr>
          <p:cNvGraphicFramePr>
            <a:graphicFrameLocks/>
          </p:cNvGraphicFramePr>
          <p:nvPr/>
        </p:nvGraphicFramePr>
        <p:xfrm>
          <a:off x="3746500" y="90724"/>
          <a:ext cx="8445500" cy="574512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4865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Graphic 17" descr="Speech">
            <a:extLst>
              <a:ext uri="{FF2B5EF4-FFF2-40B4-BE49-F238E27FC236}">
                <a16:creationId xmlns:a16="http://schemas.microsoft.com/office/drawing/2014/main" id="{7E9F2092-C7D3-2542-A1B2-E67C68C87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537877"/>
            <a:ext cx="4470400" cy="4470400"/>
          </a:xfrm>
          <a:prstGeom prst="rect">
            <a:avLst/>
          </a:prstGeom>
        </p:spPr>
      </p:pic>
      <p:grpSp>
        <p:nvGrpSpPr>
          <p:cNvPr id="6" name="Group 5">
            <a:extLst>
              <a:ext uri="{FF2B5EF4-FFF2-40B4-BE49-F238E27FC236}">
                <a16:creationId xmlns:a16="http://schemas.microsoft.com/office/drawing/2014/main" id="{BBB167B5-4169-CE4C-A2F0-6278ABF8ACEA}"/>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6A3D10AC-A9AD-2247-B4B9-F9020AE482A3}"/>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96B5169F-D4CE-9D49-B4BF-620B87791796}"/>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9" name="Content Placeholder 7">
              <a:extLst>
                <a:ext uri="{FF2B5EF4-FFF2-40B4-BE49-F238E27FC236}">
                  <a16:creationId xmlns:a16="http://schemas.microsoft.com/office/drawing/2014/main" id="{184E3AE4-64E4-CF44-8AC3-E57079F4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FD94D148-806A-134E-AA8E-809721AA54CC}"/>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0C9F5354-FAA8-9C43-A654-D51B0EFEE021}"/>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4" name="TextBox 13">
            <a:extLst>
              <a:ext uri="{FF2B5EF4-FFF2-40B4-BE49-F238E27FC236}">
                <a16:creationId xmlns:a16="http://schemas.microsoft.com/office/drawing/2014/main" id="{A50905F0-1E85-0D47-A9EA-A3BC171C3037}"/>
              </a:ext>
            </a:extLst>
          </p:cNvPr>
          <p:cNvSpPr txBox="1"/>
          <p:nvPr/>
        </p:nvSpPr>
        <p:spPr>
          <a:xfrm>
            <a:off x="309641" y="651119"/>
            <a:ext cx="3063718" cy="1646605"/>
          </a:xfrm>
          <a:prstGeom prst="rect">
            <a:avLst/>
          </a:prstGeom>
          <a:noFill/>
        </p:spPr>
        <p:txBody>
          <a:bodyPr wrap="square" rtlCol="0">
            <a:spAutoFit/>
          </a:bodyPr>
          <a:lstStyle/>
          <a:p>
            <a:pPr algn="ctr"/>
            <a:r>
              <a:rPr lang="en-US" sz="2500" dirty="0"/>
              <a:t>“I trust that the information given has scientific grounding.”</a:t>
            </a:r>
          </a:p>
          <a:p>
            <a:pPr algn="ctr"/>
            <a:endParaRPr lang="en-US" sz="2600" dirty="0"/>
          </a:p>
        </p:txBody>
      </p:sp>
      <p:pic>
        <p:nvPicPr>
          <p:cNvPr id="16" name="Graphic 15" descr="Speech">
            <a:extLst>
              <a:ext uri="{FF2B5EF4-FFF2-40B4-BE49-F238E27FC236}">
                <a16:creationId xmlns:a16="http://schemas.microsoft.com/office/drawing/2014/main" id="{5F55CA09-363E-204E-8343-19BD3FF57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2384231"/>
            <a:ext cx="4470400" cy="4470400"/>
          </a:xfrm>
          <a:prstGeom prst="rect">
            <a:avLst/>
          </a:prstGeom>
        </p:spPr>
      </p:pic>
      <p:sp>
        <p:nvSpPr>
          <p:cNvPr id="17" name="TextBox 16">
            <a:extLst>
              <a:ext uri="{FF2B5EF4-FFF2-40B4-BE49-F238E27FC236}">
                <a16:creationId xmlns:a16="http://schemas.microsoft.com/office/drawing/2014/main" id="{8C53BE2A-9A89-E040-AE17-BCE7F606016C}"/>
              </a:ext>
            </a:extLst>
          </p:cNvPr>
          <p:cNvSpPr txBox="1"/>
          <p:nvPr/>
        </p:nvSpPr>
        <p:spPr>
          <a:xfrm>
            <a:off x="309641" y="3300695"/>
            <a:ext cx="3063718" cy="2092881"/>
          </a:xfrm>
          <a:prstGeom prst="rect">
            <a:avLst/>
          </a:prstGeom>
          <a:noFill/>
        </p:spPr>
        <p:txBody>
          <a:bodyPr wrap="square" rtlCol="0">
            <a:spAutoFit/>
          </a:bodyPr>
          <a:lstStyle/>
          <a:p>
            <a:pPr algn="ctr"/>
            <a:r>
              <a:rPr lang="en-US" sz="2600" dirty="0"/>
              <a:t>“We don't know the infection rate as not all people with symptoms are tested.”</a:t>
            </a:r>
          </a:p>
        </p:txBody>
      </p:sp>
      <p:graphicFrame>
        <p:nvGraphicFramePr>
          <p:cNvPr id="13" name="Chart 12">
            <a:extLst>
              <a:ext uri="{FF2B5EF4-FFF2-40B4-BE49-F238E27FC236}">
                <a16:creationId xmlns:a16="http://schemas.microsoft.com/office/drawing/2014/main" id="{2FB2143F-1D08-F94B-9088-20553D7D3542}"/>
              </a:ext>
            </a:extLst>
          </p:cNvPr>
          <p:cNvGraphicFramePr>
            <a:graphicFrameLocks/>
          </p:cNvGraphicFramePr>
          <p:nvPr/>
        </p:nvGraphicFramePr>
        <p:xfrm>
          <a:off x="3746500" y="90724"/>
          <a:ext cx="8445500" cy="574512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04384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638C96F0-D06D-2543-A792-E5EFA4AAE78B}"/>
              </a:ext>
            </a:extLst>
          </p:cNvPr>
          <p:cNvPicPr>
            <a:picLocks noChangeAspect="1"/>
          </p:cNvPicPr>
          <p:nvPr/>
        </p:nvPicPr>
        <p:blipFill>
          <a:blip r:embed="rId3"/>
          <a:stretch>
            <a:fillRect/>
          </a:stretch>
        </p:blipFill>
        <p:spPr>
          <a:xfrm>
            <a:off x="4311649" y="-370307"/>
            <a:ext cx="7475916" cy="6784195"/>
          </a:xfrm>
          <a:prstGeom prst="rect">
            <a:avLst/>
          </a:prstGeom>
        </p:spPr>
      </p:pic>
      <p:sp>
        <p:nvSpPr>
          <p:cNvPr id="2" name="TextBox 1">
            <a:extLst>
              <a:ext uri="{FF2B5EF4-FFF2-40B4-BE49-F238E27FC236}">
                <a16:creationId xmlns:a16="http://schemas.microsoft.com/office/drawing/2014/main" id="{E198C718-C89C-EA4B-8249-0573F78281AD}"/>
              </a:ext>
            </a:extLst>
          </p:cNvPr>
          <p:cNvSpPr txBox="1"/>
          <p:nvPr/>
        </p:nvSpPr>
        <p:spPr>
          <a:xfrm>
            <a:off x="1028700" y="1967266"/>
            <a:ext cx="2628900" cy="2547257"/>
          </a:xfrm>
          <a:prstGeom prst="rect">
            <a:avLst/>
          </a:prstGeom>
          <a:noFill/>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3600" kern="1200" dirty="0">
                <a:solidFill>
                  <a:srgbClr val="FFFFFF"/>
                </a:solidFill>
                <a:latin typeface="+mj-lt"/>
                <a:ea typeface="+mj-ea"/>
                <a:cs typeface="+mj-cs"/>
              </a:rPr>
              <a:t>Who trusts information from government sources in the UK?</a:t>
            </a:r>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2" name="TextBox 11">
            <a:extLst>
              <a:ext uri="{FF2B5EF4-FFF2-40B4-BE49-F238E27FC236}">
                <a16:creationId xmlns:a16="http://schemas.microsoft.com/office/drawing/2014/main" id="{ED8C3967-B372-2D46-B80C-38F60F2C09D1}"/>
              </a:ext>
            </a:extLst>
          </p:cNvPr>
          <p:cNvSpPr txBox="1"/>
          <p:nvPr/>
        </p:nvSpPr>
        <p:spPr>
          <a:xfrm>
            <a:off x="141369" y="444112"/>
            <a:ext cx="4450064" cy="369332"/>
          </a:xfrm>
          <a:prstGeom prst="rect">
            <a:avLst/>
          </a:prstGeom>
          <a:noFill/>
        </p:spPr>
        <p:txBody>
          <a:bodyPr wrap="none" rtlCol="0">
            <a:spAutoFit/>
          </a:bodyPr>
          <a:lstStyle/>
          <a:p>
            <a:r>
              <a:rPr lang="en-US" b="1"/>
              <a:t>Who trusts government and official sources?</a:t>
            </a:r>
          </a:p>
        </p:txBody>
      </p:sp>
    </p:spTree>
    <p:extLst>
      <p:ext uri="{BB962C8B-B14F-4D97-AF65-F5344CB8AC3E}">
        <p14:creationId xmlns:p14="http://schemas.microsoft.com/office/powerpoint/2010/main" val="247382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AAA7195B-FBCC-874F-B171-1A39B3EF599F}"/>
              </a:ext>
            </a:extLst>
          </p:cNvPr>
          <p:cNvSpPr txBox="1"/>
          <p:nvPr/>
        </p:nvSpPr>
        <p:spPr>
          <a:xfrm>
            <a:off x="385275" y="618555"/>
            <a:ext cx="11756571" cy="5016758"/>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solidFill>
                  <a:schemeClr val="accent1">
                    <a:lumMod val="20000"/>
                    <a:lumOff val="80000"/>
                  </a:schemeClr>
                </a:solidFill>
              </a:rPr>
              <a:t>How do people choose what to believe/trust?</a:t>
            </a:r>
          </a:p>
          <a:p>
            <a:pPr marL="285750" indent="-285750">
              <a:buFont typeface="Arial" panose="020B0604020202020204" pitchFamily="34" charset="0"/>
              <a:buChar char="•"/>
            </a:pPr>
            <a:endParaRPr lang="en-US" sz="3200" dirty="0">
              <a:solidFill>
                <a:schemeClr val="accent1">
                  <a:lumMod val="20000"/>
                  <a:lumOff val="80000"/>
                </a:schemeClr>
              </a:solidFill>
            </a:endParaRPr>
          </a:p>
          <a:p>
            <a:pPr marL="285750" indent="-285750">
              <a:buFont typeface="Arial" panose="020B0604020202020204" pitchFamily="34" charset="0"/>
              <a:buChar char="•"/>
            </a:pPr>
            <a:r>
              <a:rPr lang="en-US" sz="3200" dirty="0">
                <a:solidFill>
                  <a:schemeClr val="accent1">
                    <a:lumMod val="20000"/>
                    <a:lumOff val="80000"/>
                  </a:schemeClr>
                </a:solidFill>
              </a:rPr>
              <a:t>How does what people read and believe affect their actual </a:t>
            </a:r>
            <a:r>
              <a:rPr lang="en-US" sz="3200" dirty="0" err="1">
                <a:solidFill>
                  <a:schemeClr val="accent1">
                    <a:lumMod val="20000"/>
                    <a:lumOff val="80000"/>
                  </a:schemeClr>
                </a:solidFill>
              </a:rPr>
              <a:t>behaviour</a:t>
            </a:r>
            <a:r>
              <a:rPr lang="en-US" sz="3200" dirty="0">
                <a:solidFill>
                  <a:schemeClr val="accent1">
                    <a:lumMod val="20000"/>
                    <a:lumOff val="80000"/>
                  </a:schemeClr>
                </a:solidFill>
              </a:rPr>
              <a:t>?</a:t>
            </a:r>
          </a:p>
          <a:p>
            <a:pPr marL="285750" indent="-285750">
              <a:buFont typeface="Arial" panose="020B0604020202020204" pitchFamily="34" charset="0"/>
              <a:buChar char="•"/>
            </a:pPr>
            <a:endParaRPr lang="en-US" sz="3200" dirty="0">
              <a:solidFill>
                <a:schemeClr val="accent1">
                  <a:lumMod val="20000"/>
                  <a:lumOff val="80000"/>
                </a:schemeClr>
              </a:solidFill>
            </a:endParaRPr>
          </a:p>
          <a:p>
            <a:pPr marL="285750" indent="-285750">
              <a:buFont typeface="Arial" panose="020B0604020202020204" pitchFamily="34" charset="0"/>
              <a:buChar char="•"/>
            </a:pPr>
            <a:r>
              <a:rPr lang="en-US" sz="3200" dirty="0">
                <a:solidFill>
                  <a:schemeClr val="accent1">
                    <a:lumMod val="20000"/>
                    <a:lumOff val="80000"/>
                  </a:schemeClr>
                </a:solidFill>
              </a:rPr>
              <a:t>How can information, and </a:t>
            </a:r>
            <a:r>
              <a:rPr lang="en-US" sz="3200" dirty="0" err="1">
                <a:solidFill>
                  <a:schemeClr val="accent1">
                    <a:lumMod val="20000"/>
                    <a:lumOff val="80000"/>
                  </a:schemeClr>
                </a:solidFill>
              </a:rPr>
              <a:t>organisations</a:t>
            </a:r>
            <a:r>
              <a:rPr lang="en-US" sz="3200" dirty="0">
                <a:solidFill>
                  <a:schemeClr val="accent1">
                    <a:lumMod val="20000"/>
                    <a:lumOff val="80000"/>
                  </a:schemeClr>
                </a:solidFill>
              </a:rPr>
              <a:t>, signal trustworthiness?</a:t>
            </a:r>
          </a:p>
          <a:p>
            <a:pPr marL="285750" indent="-285750">
              <a:buFont typeface="Arial" panose="020B0604020202020204" pitchFamily="34" charset="0"/>
              <a:buChar char="•"/>
            </a:pPr>
            <a:endParaRPr lang="en-US" sz="3200" dirty="0">
              <a:solidFill>
                <a:schemeClr val="accent1">
                  <a:lumMod val="20000"/>
                  <a:lumOff val="80000"/>
                </a:schemeClr>
              </a:solidFill>
            </a:endParaRPr>
          </a:p>
          <a:p>
            <a:pPr marL="285750" indent="-285750">
              <a:buFont typeface="Arial" panose="020B0604020202020204" pitchFamily="34" charset="0"/>
              <a:buChar char="•"/>
            </a:pPr>
            <a:r>
              <a:rPr lang="en-US" sz="3200" dirty="0">
                <a:solidFill>
                  <a:schemeClr val="accent1">
                    <a:lumMod val="20000"/>
                    <a:lumOff val="80000"/>
                  </a:schemeClr>
                </a:solidFill>
              </a:rPr>
              <a:t>What does this mean for scientists and the scientific publishing system?</a:t>
            </a:r>
          </a:p>
        </p:txBody>
      </p:sp>
    </p:spTree>
    <p:extLst>
      <p:ext uri="{BB962C8B-B14F-4D97-AF65-F5344CB8AC3E}">
        <p14:creationId xmlns:p14="http://schemas.microsoft.com/office/powerpoint/2010/main" val="2004735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E198C718-C89C-EA4B-8249-0573F78281AD}"/>
              </a:ext>
            </a:extLst>
          </p:cNvPr>
          <p:cNvSpPr txBox="1"/>
          <p:nvPr/>
        </p:nvSpPr>
        <p:spPr>
          <a:xfrm>
            <a:off x="429396" y="249223"/>
            <a:ext cx="9361089" cy="461665"/>
          </a:xfrm>
          <a:prstGeom prst="rect">
            <a:avLst/>
          </a:prstGeom>
          <a:noFill/>
        </p:spPr>
        <p:txBody>
          <a:bodyPr wrap="none" rtlCol="0">
            <a:spAutoFit/>
          </a:bodyPr>
          <a:lstStyle/>
          <a:p>
            <a:r>
              <a:rPr lang="en-US" sz="2400" dirty="0">
                <a:solidFill>
                  <a:schemeClr val="accent1">
                    <a:lumMod val="20000"/>
                    <a:lumOff val="80000"/>
                  </a:schemeClr>
                </a:solidFill>
              </a:rPr>
              <a:t>Summary – how do people seem to judge trustworthiness of COVID info?</a:t>
            </a:r>
          </a:p>
        </p:txBody>
      </p:sp>
      <p:sp>
        <p:nvSpPr>
          <p:cNvPr id="3" name="TextBox 2">
            <a:extLst>
              <a:ext uri="{FF2B5EF4-FFF2-40B4-BE49-F238E27FC236}">
                <a16:creationId xmlns:a16="http://schemas.microsoft.com/office/drawing/2014/main" id="{8EA33487-3F11-6442-B6D7-DACFDA782498}"/>
              </a:ext>
            </a:extLst>
          </p:cNvPr>
          <p:cNvSpPr txBox="1"/>
          <p:nvPr/>
        </p:nvSpPr>
        <p:spPr>
          <a:xfrm>
            <a:off x="845128" y="1016636"/>
            <a:ext cx="9685087" cy="2185214"/>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chemeClr val="accent1">
                    <a:lumMod val="20000"/>
                    <a:lumOff val="80000"/>
                  </a:schemeClr>
                </a:solidFill>
              </a:rPr>
              <a:t>Assessing the source</a:t>
            </a:r>
          </a:p>
          <a:p>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Perceived 	</a:t>
            </a:r>
            <a:r>
              <a:rPr lang="en-US" b="1" dirty="0">
                <a:solidFill>
                  <a:schemeClr val="accent1">
                    <a:lumMod val="20000"/>
                    <a:lumOff val="80000"/>
                  </a:schemeClr>
                </a:solidFill>
              </a:rPr>
              <a:t>motives</a:t>
            </a:r>
            <a:r>
              <a:rPr lang="en-US" dirty="0">
                <a:solidFill>
                  <a:schemeClr val="accent1">
                    <a:lumMod val="20000"/>
                    <a:lumOff val="80000"/>
                  </a:schemeClr>
                </a:solidFill>
              </a:rPr>
              <a:t> (</a:t>
            </a:r>
            <a:r>
              <a:rPr lang="en-US" dirty="0" err="1">
                <a:solidFill>
                  <a:schemeClr val="accent1">
                    <a:lumMod val="20000"/>
                    <a:lumOff val="80000"/>
                  </a:schemeClr>
                </a:solidFill>
              </a:rPr>
              <a:t>eg.</a:t>
            </a:r>
            <a:r>
              <a:rPr lang="en-US" dirty="0">
                <a:solidFill>
                  <a:schemeClr val="accent1">
                    <a:lumMod val="20000"/>
                    <a:lumOff val="80000"/>
                  </a:schemeClr>
                </a:solidFill>
              </a:rPr>
              <a:t> ‘they’re trying to prevent panic’) and </a:t>
            </a:r>
          </a:p>
          <a:p>
            <a:pPr lvl="1"/>
            <a:r>
              <a:rPr lang="en-US" b="1" dirty="0">
                <a:solidFill>
                  <a:schemeClr val="accent1">
                    <a:lumMod val="20000"/>
                    <a:lumOff val="80000"/>
                  </a:schemeClr>
                </a:solidFill>
              </a:rPr>
              <a:t>		conflicts of interest </a:t>
            </a:r>
            <a:r>
              <a:rPr lang="en-US" dirty="0">
                <a:solidFill>
                  <a:schemeClr val="accent1">
                    <a:lumMod val="20000"/>
                    <a:lumOff val="80000"/>
                  </a:schemeClr>
                </a:solidFill>
              </a:rPr>
              <a:t>(</a:t>
            </a:r>
            <a:r>
              <a:rPr lang="en-US" dirty="0" err="1">
                <a:solidFill>
                  <a:schemeClr val="accent1">
                    <a:lumMod val="20000"/>
                    <a:lumOff val="80000"/>
                  </a:schemeClr>
                </a:solidFill>
              </a:rPr>
              <a:t>eg.</a:t>
            </a:r>
            <a:r>
              <a:rPr lang="en-US" dirty="0">
                <a:solidFill>
                  <a:schemeClr val="accent1">
                    <a:lumMod val="20000"/>
                    <a:lumOff val="80000"/>
                  </a:schemeClr>
                </a:solidFill>
              </a:rPr>
              <a:t> ‘they’re self-serving’) </a:t>
            </a:r>
          </a:p>
          <a:p>
            <a:pPr lvl="1"/>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Perceived 	</a:t>
            </a:r>
            <a:r>
              <a:rPr lang="en-US" b="1" dirty="0">
                <a:solidFill>
                  <a:schemeClr val="accent1">
                    <a:lumMod val="20000"/>
                    <a:lumOff val="80000"/>
                  </a:schemeClr>
                </a:solidFill>
              </a:rPr>
              <a:t>expertise</a:t>
            </a:r>
            <a:r>
              <a:rPr lang="en-US" dirty="0">
                <a:solidFill>
                  <a:schemeClr val="accent1">
                    <a:lumMod val="20000"/>
                    <a:lumOff val="80000"/>
                  </a:schemeClr>
                </a:solidFill>
              </a:rPr>
              <a:t> (</a:t>
            </a:r>
            <a:r>
              <a:rPr lang="en-US" dirty="0" err="1">
                <a:solidFill>
                  <a:schemeClr val="accent1">
                    <a:lumMod val="20000"/>
                    <a:lumOff val="80000"/>
                  </a:schemeClr>
                </a:solidFill>
              </a:rPr>
              <a:t>eg.</a:t>
            </a:r>
            <a:r>
              <a:rPr lang="en-US" dirty="0">
                <a:solidFill>
                  <a:schemeClr val="accent1">
                    <a:lumMod val="20000"/>
                    <a:lumOff val="80000"/>
                  </a:schemeClr>
                </a:solidFill>
              </a:rPr>
              <a:t> ‘they have access to the top scientists’) and </a:t>
            </a:r>
          </a:p>
          <a:p>
            <a:pPr lvl="3"/>
            <a:r>
              <a:rPr lang="en-US" dirty="0">
                <a:solidFill>
                  <a:schemeClr val="accent1">
                    <a:lumMod val="20000"/>
                    <a:lumOff val="80000"/>
                  </a:schemeClr>
                </a:solidFill>
              </a:rPr>
              <a:t>	</a:t>
            </a:r>
            <a:r>
              <a:rPr lang="en-US" b="1" dirty="0">
                <a:solidFill>
                  <a:schemeClr val="accent1">
                    <a:lumMod val="20000"/>
                    <a:lumOff val="80000"/>
                  </a:schemeClr>
                </a:solidFill>
              </a:rPr>
              <a:t>access to information </a:t>
            </a:r>
            <a:r>
              <a:rPr lang="en-US" dirty="0">
                <a:solidFill>
                  <a:schemeClr val="accent1">
                    <a:lumMod val="20000"/>
                    <a:lumOff val="80000"/>
                  </a:schemeClr>
                </a:solidFill>
              </a:rPr>
              <a:t>(</a:t>
            </a:r>
            <a:r>
              <a:rPr lang="en-US" dirty="0" err="1">
                <a:solidFill>
                  <a:schemeClr val="accent1">
                    <a:lumMod val="20000"/>
                    <a:lumOff val="80000"/>
                  </a:schemeClr>
                </a:solidFill>
              </a:rPr>
              <a:t>eg.</a:t>
            </a:r>
            <a:r>
              <a:rPr lang="en-US" dirty="0">
                <a:solidFill>
                  <a:schemeClr val="accent1">
                    <a:lumMod val="20000"/>
                    <a:lumOff val="80000"/>
                  </a:schemeClr>
                </a:solidFill>
              </a:rPr>
              <a:t> ‘they have the latest data’ or ‘it’s personal experience’)</a:t>
            </a:r>
          </a:p>
        </p:txBody>
      </p:sp>
      <p:sp>
        <p:nvSpPr>
          <p:cNvPr id="10" name="TextBox 9">
            <a:extLst>
              <a:ext uri="{FF2B5EF4-FFF2-40B4-BE49-F238E27FC236}">
                <a16:creationId xmlns:a16="http://schemas.microsoft.com/office/drawing/2014/main" id="{C1103FB3-669B-5D48-97DF-E3F2C682C839}"/>
              </a:ext>
            </a:extLst>
          </p:cNvPr>
          <p:cNvSpPr txBox="1"/>
          <p:nvPr/>
        </p:nvSpPr>
        <p:spPr>
          <a:xfrm>
            <a:off x="845128" y="3424332"/>
            <a:ext cx="9215087" cy="2462213"/>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chemeClr val="accent1">
                    <a:lumMod val="20000"/>
                    <a:lumOff val="80000"/>
                  </a:schemeClr>
                </a:solidFill>
              </a:rPr>
              <a:t>Assessing the information</a:t>
            </a:r>
          </a:p>
          <a:p>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Consistency with 	</a:t>
            </a:r>
            <a:r>
              <a:rPr lang="en-US" b="1" dirty="0">
                <a:solidFill>
                  <a:schemeClr val="accent1">
                    <a:lumMod val="20000"/>
                    <a:lumOff val="80000"/>
                  </a:schemeClr>
                </a:solidFill>
              </a:rPr>
              <a:t>other information</a:t>
            </a:r>
            <a:r>
              <a:rPr lang="en-US" dirty="0">
                <a:solidFill>
                  <a:schemeClr val="accent1">
                    <a:lumMod val="20000"/>
                    <a:lumOff val="80000"/>
                  </a:schemeClr>
                </a:solidFill>
              </a:rPr>
              <a:t> (</a:t>
            </a:r>
            <a:r>
              <a:rPr lang="en-US" dirty="0" err="1">
                <a:solidFill>
                  <a:schemeClr val="accent1">
                    <a:lumMod val="20000"/>
                    <a:lumOff val="80000"/>
                  </a:schemeClr>
                </a:solidFill>
              </a:rPr>
              <a:t>eg.</a:t>
            </a:r>
            <a:r>
              <a:rPr lang="en-US" dirty="0">
                <a:solidFill>
                  <a:schemeClr val="accent1">
                    <a:lumMod val="20000"/>
                    <a:lumOff val="80000"/>
                  </a:schemeClr>
                </a:solidFill>
              </a:rPr>
              <a:t> ‘other people say the same thing’)  </a:t>
            </a:r>
          </a:p>
          <a:p>
            <a:pPr lvl="1"/>
            <a:r>
              <a:rPr lang="en-US" b="1" dirty="0">
                <a:solidFill>
                  <a:schemeClr val="accent1">
                    <a:lumMod val="20000"/>
                    <a:lumOff val="80000"/>
                  </a:schemeClr>
                </a:solidFill>
              </a:rPr>
              <a:t>			own beliefs </a:t>
            </a:r>
            <a:r>
              <a:rPr lang="en-US" dirty="0">
                <a:solidFill>
                  <a:schemeClr val="accent1">
                    <a:lumMod val="20000"/>
                    <a:lumOff val="80000"/>
                  </a:schemeClr>
                </a:solidFill>
              </a:rPr>
              <a:t>(</a:t>
            </a:r>
            <a:r>
              <a:rPr lang="en-US" dirty="0" err="1">
                <a:solidFill>
                  <a:schemeClr val="accent1">
                    <a:lumMod val="20000"/>
                    <a:lumOff val="80000"/>
                  </a:schemeClr>
                </a:solidFill>
              </a:rPr>
              <a:t>eg.</a:t>
            </a:r>
            <a:r>
              <a:rPr lang="en-US" dirty="0">
                <a:solidFill>
                  <a:schemeClr val="accent1">
                    <a:lumMod val="20000"/>
                    <a:lumOff val="80000"/>
                  </a:schemeClr>
                </a:solidFill>
              </a:rPr>
              <a:t> ‘it sounds plausible’) </a:t>
            </a:r>
          </a:p>
          <a:p>
            <a:pPr lvl="1"/>
            <a:r>
              <a:rPr lang="en-US" dirty="0">
                <a:solidFill>
                  <a:schemeClr val="accent1">
                    <a:lumMod val="20000"/>
                    <a:lumOff val="80000"/>
                  </a:schemeClr>
                </a:solidFill>
              </a:rPr>
              <a:t>			</a:t>
            </a:r>
            <a:r>
              <a:rPr lang="en-US" b="1" dirty="0">
                <a:solidFill>
                  <a:schemeClr val="accent1">
                    <a:lumMod val="20000"/>
                    <a:lumOff val="80000"/>
                  </a:schemeClr>
                </a:solidFill>
              </a:rPr>
              <a:t>personal experience</a:t>
            </a:r>
            <a:r>
              <a:rPr lang="en-US" dirty="0">
                <a:solidFill>
                  <a:schemeClr val="accent1">
                    <a:lumMod val="20000"/>
                    <a:lumOff val="80000"/>
                  </a:schemeClr>
                </a:solidFill>
              </a:rPr>
              <a:t> (</a:t>
            </a:r>
            <a:r>
              <a:rPr lang="en-US" dirty="0" err="1">
                <a:solidFill>
                  <a:schemeClr val="accent1">
                    <a:lumMod val="20000"/>
                    <a:lumOff val="80000"/>
                  </a:schemeClr>
                </a:solidFill>
              </a:rPr>
              <a:t>eg.</a:t>
            </a:r>
            <a:r>
              <a:rPr lang="en-US" dirty="0">
                <a:solidFill>
                  <a:schemeClr val="accent1">
                    <a:lumMod val="20000"/>
                    <a:lumOff val="80000"/>
                  </a:schemeClr>
                </a:solidFill>
              </a:rPr>
              <a:t> ‘I’ve seen it myself’)</a:t>
            </a:r>
          </a:p>
          <a:p>
            <a:pPr lvl="1"/>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Perceived 		</a:t>
            </a:r>
            <a:r>
              <a:rPr lang="en-US" b="1" dirty="0">
                <a:solidFill>
                  <a:schemeClr val="accent1">
                    <a:lumMod val="20000"/>
                    <a:lumOff val="80000"/>
                  </a:schemeClr>
                </a:solidFill>
              </a:rPr>
              <a:t>completeness</a:t>
            </a:r>
            <a:r>
              <a:rPr lang="en-US" dirty="0">
                <a:solidFill>
                  <a:schemeClr val="accent1">
                    <a:lumMod val="20000"/>
                    <a:lumOff val="80000"/>
                  </a:schemeClr>
                </a:solidFill>
              </a:rPr>
              <a:t> (</a:t>
            </a:r>
            <a:r>
              <a:rPr lang="en-US" dirty="0" err="1">
                <a:solidFill>
                  <a:schemeClr val="accent1">
                    <a:lumMod val="20000"/>
                    <a:lumOff val="80000"/>
                  </a:schemeClr>
                </a:solidFill>
              </a:rPr>
              <a:t>eg.</a:t>
            </a:r>
            <a:r>
              <a:rPr lang="en-US" dirty="0">
                <a:solidFill>
                  <a:schemeClr val="accent1">
                    <a:lumMod val="20000"/>
                    <a:lumOff val="80000"/>
                  </a:schemeClr>
                </a:solidFill>
              </a:rPr>
              <a:t> ‘I think they’re not telling the whole story’) and </a:t>
            </a:r>
          </a:p>
          <a:p>
            <a:pPr lvl="3"/>
            <a:r>
              <a:rPr lang="en-US" dirty="0">
                <a:solidFill>
                  <a:schemeClr val="accent1">
                    <a:lumMod val="20000"/>
                    <a:lumOff val="80000"/>
                  </a:schemeClr>
                </a:solidFill>
              </a:rPr>
              <a:t>		</a:t>
            </a:r>
            <a:r>
              <a:rPr lang="en-US" b="1" dirty="0">
                <a:solidFill>
                  <a:schemeClr val="accent1">
                    <a:lumMod val="20000"/>
                    <a:lumOff val="80000"/>
                  </a:schemeClr>
                </a:solidFill>
              </a:rPr>
              <a:t>detail </a:t>
            </a:r>
            <a:r>
              <a:rPr lang="en-US" dirty="0">
                <a:solidFill>
                  <a:schemeClr val="accent1">
                    <a:lumMod val="20000"/>
                    <a:lumOff val="80000"/>
                  </a:schemeClr>
                </a:solidFill>
              </a:rPr>
              <a:t>(</a:t>
            </a:r>
            <a:r>
              <a:rPr lang="en-US" dirty="0" err="1">
                <a:solidFill>
                  <a:schemeClr val="accent1">
                    <a:lumMod val="20000"/>
                    <a:lumOff val="80000"/>
                  </a:schemeClr>
                </a:solidFill>
              </a:rPr>
              <a:t>eg.</a:t>
            </a:r>
            <a:r>
              <a:rPr lang="en-US" dirty="0">
                <a:solidFill>
                  <a:schemeClr val="accent1">
                    <a:lumMod val="20000"/>
                    <a:lumOff val="80000"/>
                  </a:schemeClr>
                </a:solidFill>
              </a:rPr>
              <a:t> ‘it’s a bit vague’)</a:t>
            </a:r>
          </a:p>
        </p:txBody>
      </p:sp>
      <p:sp>
        <p:nvSpPr>
          <p:cNvPr id="11" name="Line 4">
            <a:extLst>
              <a:ext uri="{FF2B5EF4-FFF2-40B4-BE49-F238E27FC236}">
                <a16:creationId xmlns:a16="http://schemas.microsoft.com/office/drawing/2014/main" id="{48C8B9F4-32DB-F649-8EE6-957CD304CF74}"/>
              </a:ext>
            </a:extLst>
          </p:cNvPr>
          <p:cNvSpPr>
            <a:spLocks noChangeShapeType="1"/>
          </p:cNvSpPr>
          <p:nvPr/>
        </p:nvSpPr>
        <p:spPr bwMode="auto">
          <a:xfrm>
            <a:off x="141369" y="874218"/>
            <a:ext cx="11300791" cy="22226"/>
          </a:xfrm>
          <a:prstGeom prst="line">
            <a:avLst/>
          </a:prstGeom>
          <a:noFill/>
          <a:ln w="57150">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3312507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AAA7195B-FBCC-874F-B171-1A39B3EF599F}"/>
              </a:ext>
            </a:extLst>
          </p:cNvPr>
          <p:cNvSpPr txBox="1"/>
          <p:nvPr/>
        </p:nvSpPr>
        <p:spPr>
          <a:xfrm>
            <a:off x="348342" y="1832758"/>
            <a:ext cx="11495314" cy="2246769"/>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pPr algn="ctr"/>
            <a:r>
              <a:rPr lang="en-US" sz="3600" b="1" dirty="0">
                <a:solidFill>
                  <a:schemeClr val="accent1">
                    <a:lumMod val="20000"/>
                    <a:lumOff val="80000"/>
                  </a:schemeClr>
                </a:solidFill>
              </a:rPr>
              <a:t>How does what people read and believe affect their actual behaviour?</a:t>
            </a:r>
          </a:p>
          <a:p>
            <a:pPr algn="ctr"/>
            <a:endParaRPr lang="en-US" sz="3600" b="1" dirty="0"/>
          </a:p>
        </p:txBody>
      </p:sp>
    </p:spTree>
    <p:extLst>
      <p:ext uri="{BB962C8B-B14F-4D97-AF65-F5344CB8AC3E}">
        <p14:creationId xmlns:p14="http://schemas.microsoft.com/office/powerpoint/2010/main" val="186980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9AB2A6-FAA9-A545-B387-51A3EE938F97}"/>
              </a:ext>
            </a:extLst>
          </p:cNvPr>
          <p:cNvPicPr>
            <a:picLocks noChangeAspect="1"/>
          </p:cNvPicPr>
          <p:nvPr/>
        </p:nvPicPr>
        <p:blipFill rotWithShape="1">
          <a:blip r:embed="rId3"/>
          <a:srcRect l="969" t="2225" r="-969" b="6705"/>
          <a:stretch/>
        </p:blipFill>
        <p:spPr>
          <a:xfrm>
            <a:off x="180000" y="144000"/>
            <a:ext cx="3987286" cy="2808000"/>
          </a:xfrm>
          <a:prstGeom prst="rect">
            <a:avLst/>
          </a:prstGeom>
        </p:spPr>
      </p:pic>
      <p:pic>
        <p:nvPicPr>
          <p:cNvPr id="13" name="Picture 12">
            <a:extLst>
              <a:ext uri="{FF2B5EF4-FFF2-40B4-BE49-F238E27FC236}">
                <a16:creationId xmlns:a16="http://schemas.microsoft.com/office/drawing/2014/main" id="{0B14CF1E-081C-094F-A3D5-29D4B6567E2C}"/>
              </a:ext>
            </a:extLst>
          </p:cNvPr>
          <p:cNvPicPr>
            <a:picLocks noChangeAspect="1"/>
          </p:cNvPicPr>
          <p:nvPr/>
        </p:nvPicPr>
        <p:blipFill rotWithShape="1">
          <a:blip r:embed="rId4"/>
          <a:srcRect l="969" t="2019" r="-969" b="-1262"/>
          <a:stretch/>
        </p:blipFill>
        <p:spPr>
          <a:xfrm>
            <a:off x="180000" y="2988000"/>
            <a:ext cx="3987286" cy="3060000"/>
          </a:xfrm>
          <a:prstGeom prst="rect">
            <a:avLst/>
          </a:prstGeom>
        </p:spPr>
      </p:pic>
      <p:pic>
        <p:nvPicPr>
          <p:cNvPr id="15" name="Picture 14">
            <a:extLst>
              <a:ext uri="{FF2B5EF4-FFF2-40B4-BE49-F238E27FC236}">
                <a16:creationId xmlns:a16="http://schemas.microsoft.com/office/drawing/2014/main" id="{A5537237-9620-0F41-9382-043111AB81C1}"/>
              </a:ext>
            </a:extLst>
          </p:cNvPr>
          <p:cNvPicPr>
            <a:picLocks noChangeAspect="1"/>
          </p:cNvPicPr>
          <p:nvPr/>
        </p:nvPicPr>
        <p:blipFill rotWithShape="1">
          <a:blip r:embed="rId5"/>
          <a:srcRect l="1752" t="1604" r="-1752" b="1420"/>
          <a:stretch/>
        </p:blipFill>
        <p:spPr>
          <a:xfrm>
            <a:off x="4104000" y="72000"/>
            <a:ext cx="4128654" cy="3096000"/>
          </a:xfrm>
          <a:prstGeom prst="rect">
            <a:avLst/>
          </a:prstGeom>
        </p:spPr>
      </p:pic>
      <p:pic>
        <p:nvPicPr>
          <p:cNvPr id="16" name="Picture 15">
            <a:extLst>
              <a:ext uri="{FF2B5EF4-FFF2-40B4-BE49-F238E27FC236}">
                <a16:creationId xmlns:a16="http://schemas.microsoft.com/office/drawing/2014/main" id="{D3A4384D-6256-894F-94DC-EB044AD6701F}"/>
              </a:ext>
            </a:extLst>
          </p:cNvPr>
          <p:cNvPicPr>
            <a:picLocks noChangeAspect="1"/>
          </p:cNvPicPr>
          <p:nvPr/>
        </p:nvPicPr>
        <p:blipFill rotWithShape="1">
          <a:blip r:embed="rId6"/>
          <a:srcRect l="1752" t="2610" r="-1752" b="-1838"/>
          <a:stretch/>
        </p:blipFill>
        <p:spPr>
          <a:xfrm>
            <a:off x="4104000" y="2951999"/>
            <a:ext cx="4128654" cy="3168000"/>
          </a:xfrm>
          <a:prstGeom prst="rect">
            <a:avLst/>
          </a:prstGeom>
        </p:spPr>
      </p:pic>
      <p:pic>
        <p:nvPicPr>
          <p:cNvPr id="17" name="Picture 16">
            <a:extLst>
              <a:ext uri="{FF2B5EF4-FFF2-40B4-BE49-F238E27FC236}">
                <a16:creationId xmlns:a16="http://schemas.microsoft.com/office/drawing/2014/main" id="{17A477A0-E6F7-1E43-867A-34635056569E}"/>
              </a:ext>
            </a:extLst>
          </p:cNvPr>
          <p:cNvPicPr>
            <a:picLocks noChangeAspect="1"/>
          </p:cNvPicPr>
          <p:nvPr/>
        </p:nvPicPr>
        <p:blipFill rotWithShape="1">
          <a:blip r:embed="rId7"/>
          <a:srcRect l="1067" t="2413" r="-1067" b="-1890"/>
          <a:stretch/>
        </p:blipFill>
        <p:spPr>
          <a:xfrm>
            <a:off x="8136000" y="72000"/>
            <a:ext cx="4211783" cy="3240000"/>
          </a:xfrm>
          <a:prstGeom prst="rect">
            <a:avLst/>
          </a:prstGeom>
        </p:spPr>
      </p:pic>
      <p:pic>
        <p:nvPicPr>
          <p:cNvPr id="18" name="Picture 17">
            <a:extLst>
              <a:ext uri="{FF2B5EF4-FFF2-40B4-BE49-F238E27FC236}">
                <a16:creationId xmlns:a16="http://schemas.microsoft.com/office/drawing/2014/main" id="{32586121-41E0-B342-B547-02057E5A44A3}"/>
              </a:ext>
            </a:extLst>
          </p:cNvPr>
          <p:cNvPicPr>
            <a:picLocks noChangeAspect="1"/>
          </p:cNvPicPr>
          <p:nvPr/>
        </p:nvPicPr>
        <p:blipFill rotWithShape="1">
          <a:blip r:embed="rId8"/>
          <a:srcRect l="1061" t="3566" r="-1061" b="-3328"/>
          <a:stretch/>
        </p:blipFill>
        <p:spPr>
          <a:xfrm>
            <a:off x="8064000" y="2951999"/>
            <a:ext cx="4246450" cy="3276000"/>
          </a:xfrm>
          <a:prstGeom prst="rect">
            <a:avLst/>
          </a:prstGeom>
        </p:spPr>
      </p:pic>
      <p:sp>
        <p:nvSpPr>
          <p:cNvPr id="3" name="TextBox 2">
            <a:extLst>
              <a:ext uri="{FF2B5EF4-FFF2-40B4-BE49-F238E27FC236}">
                <a16:creationId xmlns:a16="http://schemas.microsoft.com/office/drawing/2014/main" id="{830F9228-71C3-614F-863D-397DCCC9A930}"/>
              </a:ext>
            </a:extLst>
          </p:cNvPr>
          <p:cNvSpPr txBox="1"/>
          <p:nvPr/>
        </p:nvSpPr>
        <p:spPr>
          <a:xfrm>
            <a:off x="169077" y="249223"/>
            <a:ext cx="5144998" cy="369332"/>
          </a:xfrm>
          <a:prstGeom prst="rect">
            <a:avLst/>
          </a:prstGeom>
          <a:noFill/>
        </p:spPr>
        <p:txBody>
          <a:bodyPr wrap="none" rtlCol="0">
            <a:spAutoFit/>
          </a:bodyPr>
          <a:lstStyle/>
          <a:p>
            <a:r>
              <a:rPr lang="en-US" b="1" dirty="0"/>
              <a:t>Perceived trustworthiness of advice (whatever it is):</a:t>
            </a:r>
          </a:p>
        </p:txBody>
      </p:sp>
      <p:sp>
        <p:nvSpPr>
          <p:cNvPr id="19" name="TextBox 18">
            <a:extLst>
              <a:ext uri="{FF2B5EF4-FFF2-40B4-BE49-F238E27FC236}">
                <a16:creationId xmlns:a16="http://schemas.microsoft.com/office/drawing/2014/main" id="{F5ED560B-EF36-1745-8292-686636847533}"/>
              </a:ext>
            </a:extLst>
          </p:cNvPr>
          <p:cNvSpPr txBox="1"/>
          <p:nvPr/>
        </p:nvSpPr>
        <p:spPr>
          <a:xfrm>
            <a:off x="141369" y="3094441"/>
            <a:ext cx="6920677" cy="369332"/>
          </a:xfrm>
          <a:prstGeom prst="rect">
            <a:avLst/>
          </a:prstGeom>
          <a:noFill/>
        </p:spPr>
        <p:txBody>
          <a:bodyPr wrap="none" rtlCol="0">
            <a:spAutoFit/>
          </a:bodyPr>
          <a:lstStyle/>
          <a:p>
            <a:r>
              <a:rPr lang="en-US" b="1" dirty="0"/>
              <a:t>…is always closely mirrored by people’s rated likelihood of following it:</a:t>
            </a:r>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Tree>
    <p:extLst>
      <p:ext uri="{BB962C8B-B14F-4D97-AF65-F5344CB8AC3E}">
        <p14:creationId xmlns:p14="http://schemas.microsoft.com/office/powerpoint/2010/main" val="1476119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20" name="Picture 19">
            <a:extLst>
              <a:ext uri="{FF2B5EF4-FFF2-40B4-BE49-F238E27FC236}">
                <a16:creationId xmlns:a16="http://schemas.microsoft.com/office/drawing/2014/main" id="{5F6531A6-0CC7-F34C-9A31-753A095549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286" y="1196781"/>
            <a:ext cx="8858250" cy="4724400"/>
          </a:xfrm>
          <a:prstGeom prst="rect">
            <a:avLst/>
          </a:prstGeom>
          <a:noFill/>
          <a:ln>
            <a:noFill/>
          </a:ln>
        </p:spPr>
      </p:pic>
      <p:sp>
        <p:nvSpPr>
          <p:cNvPr id="21" name="TextBox 20">
            <a:extLst>
              <a:ext uri="{FF2B5EF4-FFF2-40B4-BE49-F238E27FC236}">
                <a16:creationId xmlns:a16="http://schemas.microsoft.com/office/drawing/2014/main" id="{F33F1101-DCFD-A54A-90A9-5B6FBB8B984A}"/>
              </a:ext>
            </a:extLst>
          </p:cNvPr>
          <p:cNvSpPr txBox="1"/>
          <p:nvPr/>
        </p:nvSpPr>
        <p:spPr>
          <a:xfrm>
            <a:off x="73918" y="5292220"/>
            <a:ext cx="2371931" cy="369332"/>
          </a:xfrm>
          <a:prstGeom prst="rect">
            <a:avLst/>
          </a:prstGeom>
          <a:noFill/>
        </p:spPr>
        <p:txBody>
          <a:bodyPr wrap="none" rtlCol="0">
            <a:spAutoFit/>
          </a:bodyPr>
          <a:lstStyle/>
          <a:p>
            <a:r>
              <a:rPr lang="en-US" b="1" dirty="0">
                <a:solidFill>
                  <a:srgbClr val="C00000"/>
                </a:solidFill>
              </a:rPr>
              <a:t>Worry about COVID-19</a:t>
            </a:r>
          </a:p>
        </p:txBody>
      </p:sp>
      <p:sp>
        <p:nvSpPr>
          <p:cNvPr id="22" name="TextBox 21">
            <a:extLst>
              <a:ext uri="{FF2B5EF4-FFF2-40B4-BE49-F238E27FC236}">
                <a16:creationId xmlns:a16="http://schemas.microsoft.com/office/drawing/2014/main" id="{46FDDBDC-FFEF-F542-B9E3-C6653C77EBA2}"/>
              </a:ext>
            </a:extLst>
          </p:cNvPr>
          <p:cNvSpPr txBox="1"/>
          <p:nvPr/>
        </p:nvSpPr>
        <p:spPr>
          <a:xfrm>
            <a:off x="441859" y="1798728"/>
            <a:ext cx="1225015" cy="369332"/>
          </a:xfrm>
          <a:prstGeom prst="rect">
            <a:avLst/>
          </a:prstGeom>
          <a:noFill/>
        </p:spPr>
        <p:txBody>
          <a:bodyPr wrap="none" rtlCol="0">
            <a:spAutoFit/>
          </a:bodyPr>
          <a:lstStyle/>
          <a:p>
            <a:r>
              <a:rPr lang="en-US" dirty="0">
                <a:solidFill>
                  <a:srgbClr val="C00000"/>
                </a:solidFill>
              </a:rPr>
              <a:t>Being </a:t>
            </a:r>
            <a:r>
              <a:rPr lang="en-US" b="1" dirty="0">
                <a:solidFill>
                  <a:srgbClr val="C00000"/>
                </a:solidFill>
              </a:rPr>
              <a:t>male</a:t>
            </a:r>
          </a:p>
        </p:txBody>
      </p:sp>
      <p:sp>
        <p:nvSpPr>
          <p:cNvPr id="24" name="TextBox 23">
            <a:extLst>
              <a:ext uri="{FF2B5EF4-FFF2-40B4-BE49-F238E27FC236}">
                <a16:creationId xmlns:a16="http://schemas.microsoft.com/office/drawing/2014/main" id="{BDD6B9BB-2ADD-B54D-9E19-373B2D9CFF57}"/>
              </a:ext>
            </a:extLst>
          </p:cNvPr>
          <p:cNvSpPr txBox="1"/>
          <p:nvPr/>
        </p:nvSpPr>
        <p:spPr>
          <a:xfrm>
            <a:off x="340069" y="4318282"/>
            <a:ext cx="1457450" cy="369332"/>
          </a:xfrm>
          <a:prstGeom prst="rect">
            <a:avLst/>
          </a:prstGeom>
          <a:noFill/>
        </p:spPr>
        <p:txBody>
          <a:bodyPr wrap="none" rtlCol="0">
            <a:spAutoFit/>
          </a:bodyPr>
          <a:lstStyle/>
          <a:p>
            <a:r>
              <a:rPr lang="en-US" b="1" dirty="0">
                <a:solidFill>
                  <a:srgbClr val="C00000"/>
                </a:solidFill>
              </a:rPr>
              <a:t>Trust in WHO</a:t>
            </a:r>
          </a:p>
        </p:txBody>
      </p:sp>
      <p:sp>
        <p:nvSpPr>
          <p:cNvPr id="25" name="TextBox 24">
            <a:extLst>
              <a:ext uri="{FF2B5EF4-FFF2-40B4-BE49-F238E27FC236}">
                <a16:creationId xmlns:a16="http://schemas.microsoft.com/office/drawing/2014/main" id="{351C3A48-7BC1-A14A-A6FC-53FAE834ACCF}"/>
              </a:ext>
            </a:extLst>
          </p:cNvPr>
          <p:cNvSpPr txBox="1"/>
          <p:nvPr/>
        </p:nvSpPr>
        <p:spPr>
          <a:xfrm>
            <a:off x="0" y="4014092"/>
            <a:ext cx="3499035" cy="369332"/>
          </a:xfrm>
          <a:prstGeom prst="rect">
            <a:avLst/>
          </a:prstGeom>
          <a:noFill/>
        </p:spPr>
        <p:txBody>
          <a:bodyPr wrap="none" rtlCol="0">
            <a:spAutoFit/>
          </a:bodyPr>
          <a:lstStyle/>
          <a:p>
            <a:r>
              <a:rPr lang="en-US" b="1" dirty="0">
                <a:solidFill>
                  <a:srgbClr val="C00000"/>
                </a:solidFill>
              </a:rPr>
              <a:t>Trust in National scientific advisors</a:t>
            </a:r>
          </a:p>
        </p:txBody>
      </p:sp>
      <p:sp>
        <p:nvSpPr>
          <p:cNvPr id="26" name="TextBox 25">
            <a:extLst>
              <a:ext uri="{FF2B5EF4-FFF2-40B4-BE49-F238E27FC236}">
                <a16:creationId xmlns:a16="http://schemas.microsoft.com/office/drawing/2014/main" id="{93F754DE-3A9B-CC40-8984-B90E7BB0C453}"/>
              </a:ext>
            </a:extLst>
          </p:cNvPr>
          <p:cNvSpPr txBox="1"/>
          <p:nvPr/>
        </p:nvSpPr>
        <p:spPr>
          <a:xfrm>
            <a:off x="0" y="3294365"/>
            <a:ext cx="3526415" cy="369332"/>
          </a:xfrm>
          <a:prstGeom prst="rect">
            <a:avLst/>
          </a:prstGeom>
          <a:noFill/>
        </p:spPr>
        <p:txBody>
          <a:bodyPr wrap="none" rtlCol="0">
            <a:spAutoFit/>
          </a:bodyPr>
          <a:lstStyle/>
          <a:p>
            <a:r>
              <a:rPr lang="en-US" b="1" dirty="0">
                <a:solidFill>
                  <a:srgbClr val="C00000"/>
                </a:solidFill>
              </a:rPr>
              <a:t>Trust in scientific experts/expertise</a:t>
            </a:r>
          </a:p>
        </p:txBody>
      </p:sp>
      <p:sp>
        <p:nvSpPr>
          <p:cNvPr id="27" name="TextBox 26">
            <a:extLst>
              <a:ext uri="{FF2B5EF4-FFF2-40B4-BE49-F238E27FC236}">
                <a16:creationId xmlns:a16="http://schemas.microsoft.com/office/drawing/2014/main" id="{50D21E2F-CA0B-374C-A951-DFFFCE565DEB}"/>
              </a:ext>
            </a:extLst>
          </p:cNvPr>
          <p:cNvSpPr txBox="1"/>
          <p:nvPr/>
        </p:nvSpPr>
        <p:spPr>
          <a:xfrm>
            <a:off x="441859" y="1495831"/>
            <a:ext cx="1253869" cy="369332"/>
          </a:xfrm>
          <a:prstGeom prst="rect">
            <a:avLst/>
          </a:prstGeom>
          <a:noFill/>
        </p:spPr>
        <p:txBody>
          <a:bodyPr wrap="none" rtlCol="0">
            <a:spAutoFit/>
          </a:bodyPr>
          <a:lstStyle/>
          <a:p>
            <a:r>
              <a:rPr lang="en-US" dirty="0">
                <a:solidFill>
                  <a:srgbClr val="C00000"/>
                </a:solidFill>
              </a:rPr>
              <a:t>Being </a:t>
            </a:r>
            <a:r>
              <a:rPr lang="en-US" b="1" dirty="0">
                <a:solidFill>
                  <a:srgbClr val="C00000"/>
                </a:solidFill>
              </a:rPr>
              <a:t>older</a:t>
            </a:r>
          </a:p>
        </p:txBody>
      </p:sp>
      <p:sp>
        <p:nvSpPr>
          <p:cNvPr id="28" name="TextBox 27">
            <a:extLst>
              <a:ext uri="{FF2B5EF4-FFF2-40B4-BE49-F238E27FC236}">
                <a16:creationId xmlns:a16="http://schemas.microsoft.com/office/drawing/2014/main" id="{D710B3F8-9A70-FD4F-8BE1-A605D5C20166}"/>
              </a:ext>
            </a:extLst>
          </p:cNvPr>
          <p:cNvSpPr txBox="1"/>
          <p:nvPr/>
        </p:nvSpPr>
        <p:spPr>
          <a:xfrm>
            <a:off x="0" y="5024752"/>
            <a:ext cx="2650149" cy="369332"/>
          </a:xfrm>
          <a:prstGeom prst="rect">
            <a:avLst/>
          </a:prstGeom>
          <a:noFill/>
        </p:spPr>
        <p:txBody>
          <a:bodyPr wrap="none" rtlCol="0">
            <a:spAutoFit/>
          </a:bodyPr>
          <a:lstStyle/>
          <a:p>
            <a:r>
              <a:rPr lang="en-US" b="1" dirty="0">
                <a:solidFill>
                  <a:srgbClr val="C00000"/>
                </a:solidFill>
              </a:rPr>
              <a:t>Perceived risk of infection</a:t>
            </a:r>
          </a:p>
        </p:txBody>
      </p:sp>
      <p:sp>
        <p:nvSpPr>
          <p:cNvPr id="2" name="TextBox 1">
            <a:extLst>
              <a:ext uri="{FF2B5EF4-FFF2-40B4-BE49-F238E27FC236}">
                <a16:creationId xmlns:a16="http://schemas.microsoft.com/office/drawing/2014/main" id="{D1F08A75-870C-FE49-8ABE-9BD67AB387D4}"/>
              </a:ext>
            </a:extLst>
          </p:cNvPr>
          <p:cNvSpPr txBox="1"/>
          <p:nvPr/>
        </p:nvSpPr>
        <p:spPr>
          <a:xfrm>
            <a:off x="919888" y="135853"/>
            <a:ext cx="10631757" cy="523220"/>
          </a:xfrm>
          <a:prstGeom prst="rect">
            <a:avLst/>
          </a:prstGeom>
          <a:noFill/>
        </p:spPr>
        <p:txBody>
          <a:bodyPr wrap="none" rtlCol="0">
            <a:spAutoFit/>
          </a:bodyPr>
          <a:lstStyle/>
          <a:p>
            <a:r>
              <a:rPr lang="en-US" sz="2800" b="1"/>
              <a:t>What factors affect people’s willingness to take the covid-19 vaccines?</a:t>
            </a:r>
          </a:p>
        </p:txBody>
      </p:sp>
    </p:spTree>
    <p:extLst>
      <p:ext uri="{BB962C8B-B14F-4D97-AF65-F5344CB8AC3E}">
        <p14:creationId xmlns:p14="http://schemas.microsoft.com/office/powerpoint/2010/main" val="4080478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AAA7195B-FBCC-874F-B171-1A39B3EF599F}"/>
              </a:ext>
            </a:extLst>
          </p:cNvPr>
          <p:cNvSpPr txBox="1"/>
          <p:nvPr/>
        </p:nvSpPr>
        <p:spPr>
          <a:xfrm>
            <a:off x="348342" y="1832758"/>
            <a:ext cx="11495314" cy="2246769"/>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pPr algn="ctr"/>
            <a:r>
              <a:rPr lang="en-US" sz="3600" b="1" dirty="0">
                <a:solidFill>
                  <a:schemeClr val="accent1">
                    <a:lumMod val="20000"/>
                    <a:lumOff val="80000"/>
                  </a:schemeClr>
                </a:solidFill>
              </a:rPr>
              <a:t>How can information, and organisations, signal trustworthiness?</a:t>
            </a:r>
          </a:p>
          <a:p>
            <a:pPr algn="ctr"/>
            <a:endParaRPr lang="en-US" sz="3600" b="1" dirty="0">
              <a:solidFill>
                <a:schemeClr val="accent1">
                  <a:lumMod val="20000"/>
                  <a:lumOff val="80000"/>
                </a:schemeClr>
              </a:solidFill>
            </a:endParaRPr>
          </a:p>
        </p:txBody>
      </p:sp>
    </p:spTree>
    <p:extLst>
      <p:ext uri="{BB962C8B-B14F-4D97-AF65-F5344CB8AC3E}">
        <p14:creationId xmlns:p14="http://schemas.microsoft.com/office/powerpoint/2010/main" val="3619645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169" y="88827"/>
            <a:ext cx="8180367" cy="1143000"/>
          </a:xfrm>
        </p:spPr>
        <p:txBody>
          <a:bodyPr>
            <a:noAutofit/>
          </a:bodyPr>
          <a:lstStyle/>
          <a:p>
            <a:r>
              <a:rPr lang="en-US" sz="5400" dirty="0">
                <a:solidFill>
                  <a:schemeClr val="accent1">
                    <a:lumMod val="20000"/>
                    <a:lumOff val="80000"/>
                  </a:schemeClr>
                </a:solidFill>
              </a:rPr>
              <a:t>Baroness </a:t>
            </a:r>
            <a:r>
              <a:rPr lang="en-US" sz="5400" dirty="0" err="1">
                <a:solidFill>
                  <a:schemeClr val="accent1">
                    <a:lumMod val="20000"/>
                    <a:lumOff val="80000"/>
                  </a:schemeClr>
                </a:solidFill>
              </a:rPr>
              <a:t>Onora</a:t>
            </a:r>
            <a:r>
              <a:rPr lang="en-US" sz="5400" dirty="0">
                <a:solidFill>
                  <a:schemeClr val="accent1">
                    <a:lumMod val="20000"/>
                    <a:lumOff val="80000"/>
                  </a:schemeClr>
                </a:solidFill>
              </a:rPr>
              <a:t>-O’Neill</a:t>
            </a:r>
          </a:p>
        </p:txBody>
      </p:sp>
      <p:sp>
        <p:nvSpPr>
          <p:cNvPr id="3" name="Content Placeholder 2"/>
          <p:cNvSpPr>
            <a:spLocks noGrp="1"/>
          </p:cNvSpPr>
          <p:nvPr>
            <p:ph idx="1"/>
          </p:nvPr>
        </p:nvSpPr>
        <p:spPr>
          <a:xfrm>
            <a:off x="228599" y="1383696"/>
            <a:ext cx="11539267" cy="4601775"/>
          </a:xfrm>
        </p:spPr>
        <p:txBody>
          <a:bodyPr>
            <a:normAutofit/>
          </a:bodyPr>
          <a:lstStyle/>
          <a:p>
            <a:pPr marL="0" indent="0">
              <a:spcBef>
                <a:spcPts val="0"/>
              </a:spcBef>
              <a:buNone/>
              <a:defRPr/>
            </a:pPr>
            <a:r>
              <a:rPr lang="en-US" sz="4300" dirty="0">
                <a:solidFill>
                  <a:schemeClr val="accent1">
                    <a:lumMod val="20000"/>
                    <a:lumOff val="80000"/>
                  </a:schemeClr>
                </a:solidFill>
              </a:rPr>
              <a:t>A trustworthy organization demonstrates:</a:t>
            </a:r>
          </a:p>
          <a:p>
            <a:pPr>
              <a:spcBef>
                <a:spcPts val="0"/>
              </a:spcBef>
              <a:defRPr/>
            </a:pPr>
            <a:endParaRPr lang="en-US" sz="3900" dirty="0">
              <a:solidFill>
                <a:schemeClr val="accent1">
                  <a:lumMod val="20000"/>
                  <a:lumOff val="80000"/>
                </a:schemeClr>
              </a:solidFill>
            </a:endParaRPr>
          </a:p>
          <a:p>
            <a:pPr lvl="1">
              <a:spcBef>
                <a:spcPts val="0"/>
              </a:spcBef>
              <a:defRPr/>
            </a:pPr>
            <a:r>
              <a:rPr lang="en-US" sz="4300" i="1" dirty="0">
                <a:solidFill>
                  <a:schemeClr val="accent1">
                    <a:lumMod val="20000"/>
                    <a:lumOff val="80000"/>
                  </a:schemeClr>
                </a:solidFill>
              </a:rPr>
              <a:t>Honesty</a:t>
            </a:r>
          </a:p>
          <a:p>
            <a:pPr lvl="1">
              <a:spcBef>
                <a:spcPts val="0"/>
              </a:spcBef>
              <a:defRPr/>
            </a:pPr>
            <a:r>
              <a:rPr lang="en-US" sz="4300" i="1" dirty="0">
                <a:solidFill>
                  <a:schemeClr val="accent1">
                    <a:lumMod val="20000"/>
                    <a:lumOff val="80000"/>
                  </a:schemeClr>
                </a:solidFill>
              </a:rPr>
              <a:t>Competence</a:t>
            </a:r>
          </a:p>
          <a:p>
            <a:pPr lvl="1">
              <a:spcBef>
                <a:spcPts val="0"/>
              </a:spcBef>
              <a:defRPr/>
            </a:pPr>
            <a:r>
              <a:rPr lang="en-US" sz="4300" i="1" dirty="0">
                <a:solidFill>
                  <a:schemeClr val="accent1">
                    <a:lumMod val="20000"/>
                    <a:lumOff val="80000"/>
                  </a:schemeClr>
                </a:solidFill>
              </a:rPr>
              <a:t>Reliability</a:t>
            </a:r>
          </a:p>
        </p:txBody>
      </p:sp>
      <p:sp>
        <p:nvSpPr>
          <p:cNvPr id="4" name="Line 4"/>
          <p:cNvSpPr>
            <a:spLocks noChangeShapeType="1"/>
          </p:cNvSpPr>
          <p:nvPr/>
        </p:nvSpPr>
        <p:spPr bwMode="auto">
          <a:xfrm>
            <a:off x="228599" y="1209602"/>
            <a:ext cx="11300791" cy="22226"/>
          </a:xfrm>
          <a:prstGeom prst="line">
            <a:avLst/>
          </a:prstGeom>
          <a:noFill/>
          <a:ln w="57150">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6" name="Group 5">
            <a:extLst>
              <a:ext uri="{FF2B5EF4-FFF2-40B4-BE49-F238E27FC236}">
                <a16:creationId xmlns:a16="http://schemas.microsoft.com/office/drawing/2014/main" id="{9431B2D5-8A09-9743-A475-370A888A1448}"/>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B1F2C938-2E7A-B046-83B9-5FF7C06201D2}"/>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F858B1D0-566F-BA4E-8010-641F2FDF3020}"/>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9" name="Content Placeholder 7">
              <a:extLst>
                <a:ext uri="{FF2B5EF4-FFF2-40B4-BE49-F238E27FC236}">
                  <a16:creationId xmlns:a16="http://schemas.microsoft.com/office/drawing/2014/main" id="{1711AD26-E2E6-6948-9AFA-368BB94537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CFF5F77C-E351-4740-AC08-058E30662DE8}"/>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E5C07FFD-F7D2-464C-B13B-DF294900B407}"/>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13" name="Picture 12" descr="A picture containing text, monitor, person, screen&#10;&#10;Description automatically generated">
            <a:extLst>
              <a:ext uri="{FF2B5EF4-FFF2-40B4-BE49-F238E27FC236}">
                <a16:creationId xmlns:a16="http://schemas.microsoft.com/office/drawing/2014/main" id="{7CB1F93D-CFAF-BF4A-8D7D-15A9FFE8614E}"/>
              </a:ext>
            </a:extLst>
          </p:cNvPr>
          <p:cNvPicPr>
            <a:picLocks noChangeAspect="1"/>
          </p:cNvPicPr>
          <p:nvPr/>
        </p:nvPicPr>
        <p:blipFill>
          <a:blip r:embed="rId4"/>
          <a:stretch>
            <a:fillRect/>
          </a:stretch>
        </p:blipFill>
        <p:spPr>
          <a:xfrm>
            <a:off x="5834522" y="2142317"/>
            <a:ext cx="6357477" cy="3930375"/>
          </a:xfrm>
          <a:prstGeom prst="rect">
            <a:avLst/>
          </a:prstGeom>
        </p:spPr>
      </p:pic>
    </p:spTree>
    <p:extLst>
      <p:ext uri="{BB962C8B-B14F-4D97-AF65-F5344CB8AC3E}">
        <p14:creationId xmlns:p14="http://schemas.microsoft.com/office/powerpoint/2010/main" val="1910047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169" y="88827"/>
            <a:ext cx="10237104" cy="1143000"/>
          </a:xfrm>
        </p:spPr>
        <p:txBody>
          <a:bodyPr>
            <a:noAutofit/>
          </a:bodyPr>
          <a:lstStyle/>
          <a:p>
            <a:r>
              <a:rPr lang="en-US" sz="4800" dirty="0">
                <a:solidFill>
                  <a:schemeClr val="accent1">
                    <a:lumMod val="20000"/>
                    <a:lumOff val="80000"/>
                  </a:schemeClr>
                </a:solidFill>
              </a:rPr>
              <a:t>Our findings suggest something similar…</a:t>
            </a:r>
          </a:p>
        </p:txBody>
      </p:sp>
      <p:sp>
        <p:nvSpPr>
          <p:cNvPr id="4" name="Line 4"/>
          <p:cNvSpPr>
            <a:spLocks noChangeShapeType="1"/>
          </p:cNvSpPr>
          <p:nvPr/>
        </p:nvSpPr>
        <p:spPr bwMode="auto">
          <a:xfrm>
            <a:off x="228599" y="1209602"/>
            <a:ext cx="11300791" cy="22226"/>
          </a:xfrm>
          <a:prstGeom prst="line">
            <a:avLst/>
          </a:prstGeom>
          <a:noFill/>
          <a:ln w="57150">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6" name="Group 5">
            <a:extLst>
              <a:ext uri="{FF2B5EF4-FFF2-40B4-BE49-F238E27FC236}">
                <a16:creationId xmlns:a16="http://schemas.microsoft.com/office/drawing/2014/main" id="{9431B2D5-8A09-9743-A475-370A888A1448}"/>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B1F2C938-2E7A-B046-83B9-5FF7C06201D2}"/>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F858B1D0-566F-BA4E-8010-641F2FDF3020}"/>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9" name="Content Placeholder 7">
              <a:extLst>
                <a:ext uri="{FF2B5EF4-FFF2-40B4-BE49-F238E27FC236}">
                  <a16:creationId xmlns:a16="http://schemas.microsoft.com/office/drawing/2014/main" id="{1711AD26-E2E6-6948-9AFA-368BB94537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CFF5F77C-E351-4740-AC08-058E30662DE8}"/>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E5C07FFD-F7D2-464C-B13B-DF294900B407}"/>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2" name="TextBox 11">
            <a:extLst>
              <a:ext uri="{FF2B5EF4-FFF2-40B4-BE49-F238E27FC236}">
                <a16:creationId xmlns:a16="http://schemas.microsoft.com/office/drawing/2014/main" id="{2AA336DB-C8C0-D946-9FDF-E12B43059DDF}"/>
              </a:ext>
            </a:extLst>
          </p:cNvPr>
          <p:cNvSpPr txBox="1"/>
          <p:nvPr/>
        </p:nvSpPr>
        <p:spPr>
          <a:xfrm>
            <a:off x="845128" y="1880826"/>
            <a:ext cx="5708999" cy="1754326"/>
          </a:xfrm>
          <a:prstGeom prst="rect">
            <a:avLst/>
          </a:prstGeom>
          <a:noFill/>
        </p:spPr>
        <p:txBody>
          <a:bodyPr wrap="none" rtlCol="0">
            <a:spAutoFit/>
          </a:bodyPr>
          <a:lstStyle/>
          <a:p>
            <a:pPr marL="742950" lvl="1" indent="-285750">
              <a:buFont typeface="Arial" panose="020B0604020202020204" pitchFamily="34" charset="0"/>
              <a:buChar char="•"/>
            </a:pPr>
            <a:r>
              <a:rPr lang="en-US" dirty="0">
                <a:solidFill>
                  <a:schemeClr val="accent1">
                    <a:lumMod val="20000"/>
                    <a:lumOff val="80000"/>
                  </a:schemeClr>
                </a:solidFill>
              </a:rPr>
              <a:t>Be open and clear about your	</a:t>
            </a:r>
            <a:r>
              <a:rPr lang="en-US" b="1" dirty="0">
                <a:solidFill>
                  <a:schemeClr val="accent1">
                    <a:lumMod val="20000"/>
                    <a:lumOff val="80000"/>
                  </a:schemeClr>
                </a:solidFill>
              </a:rPr>
              <a:t>motives</a:t>
            </a:r>
            <a:r>
              <a:rPr lang="en-US" dirty="0">
                <a:solidFill>
                  <a:schemeClr val="accent1">
                    <a:lumMod val="20000"/>
                    <a:lumOff val="80000"/>
                  </a:schemeClr>
                </a:solidFill>
              </a:rPr>
              <a:t> </a:t>
            </a:r>
          </a:p>
          <a:p>
            <a:pPr lvl="1"/>
            <a:r>
              <a:rPr lang="en-US" b="1" dirty="0">
                <a:solidFill>
                  <a:schemeClr val="accent1">
                    <a:lumMod val="20000"/>
                    <a:lumOff val="80000"/>
                  </a:schemeClr>
                </a:solidFill>
              </a:rPr>
              <a:t>				conflicts of interest</a:t>
            </a:r>
          </a:p>
          <a:p>
            <a:pPr lvl="1"/>
            <a:r>
              <a:rPr lang="en-US" dirty="0">
                <a:solidFill>
                  <a:schemeClr val="accent1">
                    <a:lumMod val="20000"/>
                    <a:lumOff val="80000"/>
                  </a:schemeClr>
                </a:solidFill>
              </a:rPr>
              <a:t>				</a:t>
            </a:r>
            <a:r>
              <a:rPr lang="en-US" b="1" dirty="0">
                <a:solidFill>
                  <a:schemeClr val="accent1">
                    <a:lumMod val="20000"/>
                    <a:lumOff val="80000"/>
                  </a:schemeClr>
                </a:solidFill>
              </a:rPr>
              <a:t>uncertainties</a:t>
            </a:r>
          </a:p>
          <a:p>
            <a:pPr lvl="1"/>
            <a:endParaRPr lang="en-US" b="1"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Perceived 	</a:t>
            </a:r>
            <a:r>
              <a:rPr lang="en-US" b="1" dirty="0">
                <a:solidFill>
                  <a:schemeClr val="accent1">
                    <a:lumMod val="20000"/>
                    <a:lumOff val="80000"/>
                  </a:schemeClr>
                </a:solidFill>
              </a:rPr>
              <a:t>expertise</a:t>
            </a:r>
            <a:r>
              <a:rPr lang="en-US" dirty="0">
                <a:solidFill>
                  <a:schemeClr val="accent1">
                    <a:lumMod val="20000"/>
                    <a:lumOff val="80000"/>
                  </a:schemeClr>
                </a:solidFill>
              </a:rPr>
              <a:t> </a:t>
            </a:r>
          </a:p>
          <a:p>
            <a:pPr lvl="1"/>
            <a:r>
              <a:rPr lang="en-US" dirty="0">
                <a:solidFill>
                  <a:schemeClr val="accent1">
                    <a:lumMod val="20000"/>
                    <a:lumOff val="80000"/>
                  </a:schemeClr>
                </a:solidFill>
              </a:rPr>
              <a:t>		</a:t>
            </a:r>
            <a:r>
              <a:rPr lang="en-US" b="1" dirty="0">
                <a:solidFill>
                  <a:schemeClr val="accent1">
                    <a:lumMod val="20000"/>
                    <a:lumOff val="80000"/>
                  </a:schemeClr>
                </a:solidFill>
              </a:rPr>
              <a:t>access to information</a:t>
            </a:r>
            <a:endParaRPr lang="en-US" dirty="0">
              <a:solidFill>
                <a:schemeClr val="accent1">
                  <a:lumMod val="20000"/>
                  <a:lumOff val="80000"/>
                </a:schemeClr>
              </a:solidFill>
            </a:endParaRPr>
          </a:p>
        </p:txBody>
      </p:sp>
      <p:sp>
        <p:nvSpPr>
          <p:cNvPr id="13" name="TextBox 12">
            <a:extLst>
              <a:ext uri="{FF2B5EF4-FFF2-40B4-BE49-F238E27FC236}">
                <a16:creationId xmlns:a16="http://schemas.microsoft.com/office/drawing/2014/main" id="{722413C2-A1A9-AE46-AD42-81B68B2D30B6}"/>
              </a:ext>
            </a:extLst>
          </p:cNvPr>
          <p:cNvSpPr txBox="1"/>
          <p:nvPr/>
        </p:nvSpPr>
        <p:spPr>
          <a:xfrm>
            <a:off x="845128" y="3613899"/>
            <a:ext cx="11174982" cy="2308324"/>
          </a:xfrm>
          <a:prstGeom prst="rect">
            <a:avLst/>
          </a:prstGeom>
          <a:noFill/>
        </p:spPr>
        <p:txBody>
          <a:bodyPr wrap="none" rtlCol="0">
            <a:spAutoFit/>
          </a:bodyPr>
          <a:lstStyle/>
          <a:p>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Consistency with </a:t>
            </a:r>
            <a:r>
              <a:rPr lang="en-US" b="1" dirty="0">
                <a:solidFill>
                  <a:schemeClr val="accent1">
                    <a:lumMod val="20000"/>
                    <a:lumOff val="80000"/>
                  </a:schemeClr>
                </a:solidFill>
              </a:rPr>
              <a:t>other information</a:t>
            </a:r>
            <a:r>
              <a:rPr lang="en-US" dirty="0">
                <a:solidFill>
                  <a:schemeClr val="accent1">
                    <a:lumMod val="20000"/>
                    <a:lumOff val="80000"/>
                  </a:schemeClr>
                </a:solidFill>
              </a:rPr>
              <a:t> </a:t>
            </a:r>
          </a:p>
          <a:p>
            <a:pPr lvl="1"/>
            <a:r>
              <a:rPr lang="en-US" b="1" dirty="0">
                <a:solidFill>
                  <a:schemeClr val="accent1">
                    <a:lumMod val="20000"/>
                    <a:lumOff val="80000"/>
                  </a:schemeClr>
                </a:solidFill>
              </a:rPr>
              <a:t>			</a:t>
            </a:r>
          </a:p>
          <a:p>
            <a:pPr lvl="1"/>
            <a:endParaRPr lang="en-US" b="1"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People judge things as reliable according to their </a:t>
            </a:r>
            <a:r>
              <a:rPr lang="en-US" b="1" dirty="0">
                <a:solidFill>
                  <a:schemeClr val="accent1">
                    <a:lumMod val="20000"/>
                    <a:lumOff val="80000"/>
                  </a:schemeClr>
                </a:solidFill>
              </a:rPr>
              <a:t>own beliefs and personal experience </a:t>
            </a:r>
            <a:r>
              <a:rPr lang="en-US" dirty="0">
                <a:solidFill>
                  <a:schemeClr val="accent1">
                    <a:lumMod val="20000"/>
                    <a:lumOff val="80000"/>
                  </a:schemeClr>
                </a:solidFill>
              </a:rPr>
              <a:t>so causal explanations</a:t>
            </a:r>
          </a:p>
          <a:p>
            <a:pPr lvl="1"/>
            <a:r>
              <a:rPr lang="en-US" dirty="0">
                <a:solidFill>
                  <a:schemeClr val="accent1">
                    <a:lumMod val="20000"/>
                    <a:lumOff val="80000"/>
                  </a:schemeClr>
                </a:solidFill>
              </a:rPr>
              <a:t>for advice can help plausibility.</a:t>
            </a:r>
          </a:p>
          <a:p>
            <a:pPr lvl="1"/>
            <a:endParaRPr lang="en-US" dirty="0">
              <a:solidFill>
                <a:schemeClr val="accent1">
                  <a:lumMod val="20000"/>
                  <a:lumOff val="80000"/>
                </a:schemeClr>
              </a:solidFill>
            </a:endParaRPr>
          </a:p>
          <a:p>
            <a:pPr marL="742950" lvl="1" indent="-285750">
              <a:buFont typeface="Arial" panose="020B0604020202020204" pitchFamily="34" charset="0"/>
              <a:buChar char="•"/>
            </a:pPr>
            <a:r>
              <a:rPr lang="en-US" dirty="0">
                <a:solidFill>
                  <a:schemeClr val="accent1">
                    <a:lumMod val="20000"/>
                    <a:lumOff val="80000"/>
                  </a:schemeClr>
                </a:solidFill>
              </a:rPr>
              <a:t>People look out for </a:t>
            </a:r>
            <a:r>
              <a:rPr lang="en-US" b="1" dirty="0">
                <a:solidFill>
                  <a:schemeClr val="accent1">
                    <a:lumMod val="20000"/>
                    <a:lumOff val="80000"/>
                  </a:schemeClr>
                </a:solidFill>
              </a:rPr>
              <a:t>detail</a:t>
            </a:r>
            <a:r>
              <a:rPr lang="en-US" dirty="0">
                <a:solidFill>
                  <a:schemeClr val="accent1">
                    <a:lumMod val="20000"/>
                    <a:lumOff val="80000"/>
                  </a:schemeClr>
                </a:solidFill>
              </a:rPr>
              <a:t> and </a:t>
            </a:r>
            <a:r>
              <a:rPr lang="en-US" b="1" dirty="0">
                <a:solidFill>
                  <a:schemeClr val="accent1">
                    <a:lumMod val="20000"/>
                    <a:lumOff val="80000"/>
                  </a:schemeClr>
                </a:solidFill>
              </a:rPr>
              <a:t>completeness</a:t>
            </a:r>
            <a:r>
              <a:rPr lang="en-US" dirty="0">
                <a:solidFill>
                  <a:schemeClr val="accent1">
                    <a:lumMod val="20000"/>
                    <a:lumOff val="80000"/>
                  </a:schemeClr>
                </a:solidFill>
              </a:rPr>
              <a:t> as cues of reliability</a:t>
            </a:r>
          </a:p>
        </p:txBody>
      </p:sp>
      <p:sp>
        <p:nvSpPr>
          <p:cNvPr id="15" name="TextBox 14">
            <a:extLst>
              <a:ext uri="{FF2B5EF4-FFF2-40B4-BE49-F238E27FC236}">
                <a16:creationId xmlns:a16="http://schemas.microsoft.com/office/drawing/2014/main" id="{178A7F9B-5911-8D48-888C-6DA470958DB5}"/>
              </a:ext>
            </a:extLst>
          </p:cNvPr>
          <p:cNvSpPr txBox="1"/>
          <p:nvPr/>
        </p:nvSpPr>
        <p:spPr>
          <a:xfrm>
            <a:off x="692728" y="1409612"/>
            <a:ext cx="1237583" cy="461665"/>
          </a:xfrm>
          <a:prstGeom prst="rect">
            <a:avLst/>
          </a:prstGeom>
          <a:noFill/>
        </p:spPr>
        <p:txBody>
          <a:bodyPr wrap="none" rtlCol="0">
            <a:spAutoFit/>
          </a:bodyPr>
          <a:lstStyle/>
          <a:p>
            <a:r>
              <a:rPr lang="en-US" sz="2400" b="1" dirty="0">
                <a:solidFill>
                  <a:schemeClr val="accent1">
                    <a:lumMod val="20000"/>
                    <a:lumOff val="80000"/>
                  </a:schemeClr>
                </a:solidFill>
              </a:rPr>
              <a:t>Honesty</a:t>
            </a:r>
          </a:p>
        </p:txBody>
      </p:sp>
      <p:sp>
        <p:nvSpPr>
          <p:cNvPr id="16" name="TextBox 15">
            <a:extLst>
              <a:ext uri="{FF2B5EF4-FFF2-40B4-BE49-F238E27FC236}">
                <a16:creationId xmlns:a16="http://schemas.microsoft.com/office/drawing/2014/main" id="{F5865B1D-3CE2-B942-9764-018C626E104C}"/>
              </a:ext>
            </a:extLst>
          </p:cNvPr>
          <p:cNvSpPr txBox="1"/>
          <p:nvPr/>
        </p:nvSpPr>
        <p:spPr>
          <a:xfrm>
            <a:off x="651379" y="2579372"/>
            <a:ext cx="1789785" cy="461665"/>
          </a:xfrm>
          <a:prstGeom prst="rect">
            <a:avLst/>
          </a:prstGeom>
          <a:noFill/>
        </p:spPr>
        <p:txBody>
          <a:bodyPr wrap="none" rtlCol="0">
            <a:spAutoFit/>
          </a:bodyPr>
          <a:lstStyle/>
          <a:p>
            <a:r>
              <a:rPr lang="en-US" sz="2400" b="1" dirty="0">
                <a:solidFill>
                  <a:schemeClr val="accent1">
                    <a:lumMod val="20000"/>
                    <a:lumOff val="80000"/>
                  </a:schemeClr>
                </a:solidFill>
              </a:rPr>
              <a:t>Competence</a:t>
            </a:r>
          </a:p>
        </p:txBody>
      </p:sp>
      <p:sp>
        <p:nvSpPr>
          <p:cNvPr id="17" name="TextBox 16">
            <a:extLst>
              <a:ext uri="{FF2B5EF4-FFF2-40B4-BE49-F238E27FC236}">
                <a16:creationId xmlns:a16="http://schemas.microsoft.com/office/drawing/2014/main" id="{930E7F78-FE09-D841-BFA2-198824AA6560}"/>
              </a:ext>
            </a:extLst>
          </p:cNvPr>
          <p:cNvSpPr txBox="1"/>
          <p:nvPr/>
        </p:nvSpPr>
        <p:spPr>
          <a:xfrm>
            <a:off x="692727" y="3506365"/>
            <a:ext cx="1456168" cy="461665"/>
          </a:xfrm>
          <a:prstGeom prst="rect">
            <a:avLst/>
          </a:prstGeom>
          <a:noFill/>
        </p:spPr>
        <p:txBody>
          <a:bodyPr wrap="none" rtlCol="0">
            <a:spAutoFit/>
          </a:bodyPr>
          <a:lstStyle/>
          <a:p>
            <a:r>
              <a:rPr lang="en-US" sz="2400" b="1" dirty="0">
                <a:solidFill>
                  <a:schemeClr val="accent1">
                    <a:lumMod val="20000"/>
                    <a:lumOff val="80000"/>
                  </a:schemeClr>
                </a:solidFill>
              </a:rPr>
              <a:t>Reliability</a:t>
            </a:r>
          </a:p>
        </p:txBody>
      </p:sp>
      <p:sp>
        <p:nvSpPr>
          <p:cNvPr id="18" name="TextBox 17">
            <a:extLst>
              <a:ext uri="{FF2B5EF4-FFF2-40B4-BE49-F238E27FC236}">
                <a16:creationId xmlns:a16="http://schemas.microsoft.com/office/drawing/2014/main" id="{BE845A87-6D46-9441-B345-FF4CF8938579}"/>
              </a:ext>
            </a:extLst>
          </p:cNvPr>
          <p:cNvSpPr txBox="1"/>
          <p:nvPr/>
        </p:nvSpPr>
        <p:spPr>
          <a:xfrm>
            <a:off x="692727" y="4318763"/>
            <a:ext cx="1816523" cy="461665"/>
          </a:xfrm>
          <a:prstGeom prst="rect">
            <a:avLst/>
          </a:prstGeom>
          <a:noFill/>
        </p:spPr>
        <p:txBody>
          <a:bodyPr wrap="none" rtlCol="0">
            <a:spAutoFit/>
          </a:bodyPr>
          <a:lstStyle/>
          <a:p>
            <a:r>
              <a:rPr lang="en-US" sz="2400" b="1" dirty="0">
                <a:solidFill>
                  <a:schemeClr val="accent1">
                    <a:lumMod val="20000"/>
                    <a:lumOff val="80000"/>
                  </a:schemeClr>
                </a:solidFill>
              </a:rPr>
              <a:t>In addition…</a:t>
            </a:r>
          </a:p>
        </p:txBody>
      </p:sp>
    </p:spTree>
    <p:extLst>
      <p:ext uri="{BB962C8B-B14F-4D97-AF65-F5344CB8AC3E}">
        <p14:creationId xmlns:p14="http://schemas.microsoft.com/office/powerpoint/2010/main" val="182960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53C042-2EB9-1340-84F5-5A975D61486E}"/>
              </a:ext>
            </a:extLst>
          </p:cNvPr>
          <p:cNvGrpSpPr/>
          <p:nvPr/>
        </p:nvGrpSpPr>
        <p:grpSpPr>
          <a:xfrm>
            <a:off x="0" y="6291378"/>
            <a:ext cx="12192000" cy="566622"/>
            <a:chOff x="0" y="6291378"/>
            <a:chExt cx="12192000" cy="566622"/>
          </a:xfrm>
        </p:grpSpPr>
        <p:sp>
          <p:nvSpPr>
            <p:cNvPr id="5" name="Rectangle 4">
              <a:extLst>
                <a:ext uri="{FF2B5EF4-FFF2-40B4-BE49-F238E27FC236}">
                  <a16:creationId xmlns:a16="http://schemas.microsoft.com/office/drawing/2014/main" id="{9EA6842C-DDA3-5641-90B4-290889C73DC9}"/>
                </a:ext>
              </a:extLst>
            </p:cNvPr>
            <p:cNvSpPr/>
            <p:nvPr/>
          </p:nvSpPr>
          <p:spPr>
            <a:xfrm>
              <a:off x="0" y="6341843"/>
              <a:ext cx="12192000"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2CF69654-8131-CB4E-8A0F-F6353219071D}"/>
                </a:ext>
              </a:extLst>
            </p:cNvPr>
            <p:cNvSpPr/>
            <p:nvPr/>
          </p:nvSpPr>
          <p:spPr>
            <a:xfrm>
              <a:off x="0" y="6291378"/>
              <a:ext cx="12192000" cy="114164"/>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DAD929AF-CEA6-5445-9F84-4F10158D8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7" y="6461587"/>
              <a:ext cx="1693204" cy="340368"/>
            </a:xfrm>
            <a:prstGeom prst="rect">
              <a:avLst/>
            </a:prstGeom>
          </p:spPr>
        </p:pic>
        <p:sp>
          <p:nvSpPr>
            <p:cNvPr id="8" name="TextBox 7">
              <a:extLst>
                <a:ext uri="{FF2B5EF4-FFF2-40B4-BE49-F238E27FC236}">
                  <a16:creationId xmlns:a16="http://schemas.microsoft.com/office/drawing/2014/main" id="{F38807CF-4F0A-A74D-ACAB-056133790EDA}"/>
                </a:ext>
              </a:extLst>
            </p:cNvPr>
            <p:cNvSpPr txBox="1"/>
            <p:nvPr/>
          </p:nvSpPr>
          <p:spPr>
            <a:xfrm>
              <a:off x="9791635" y="6527922"/>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0A61BBDE-4D73-4748-B5BD-A647052A1945}"/>
                </a:ext>
              </a:extLst>
            </p:cNvPr>
            <p:cNvSpPr txBox="1"/>
            <p:nvPr/>
          </p:nvSpPr>
          <p:spPr>
            <a:xfrm>
              <a:off x="1905258" y="6462565"/>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1" name="TextBox 10">
            <a:extLst>
              <a:ext uri="{FF2B5EF4-FFF2-40B4-BE49-F238E27FC236}">
                <a16:creationId xmlns:a16="http://schemas.microsoft.com/office/drawing/2014/main" id="{D3417E0E-A36F-4A44-9D1F-C052AA15059E}"/>
              </a:ext>
            </a:extLst>
          </p:cNvPr>
          <p:cNvSpPr txBox="1"/>
          <p:nvPr/>
        </p:nvSpPr>
        <p:spPr>
          <a:xfrm>
            <a:off x="1129552" y="566678"/>
            <a:ext cx="10260107" cy="1200329"/>
          </a:xfrm>
          <a:prstGeom prst="rect">
            <a:avLst/>
          </a:prstGeom>
          <a:noFill/>
        </p:spPr>
        <p:txBody>
          <a:bodyPr wrap="square" rtlCol="0">
            <a:spAutoFit/>
          </a:bodyPr>
          <a:lstStyle/>
          <a:p>
            <a:r>
              <a:rPr lang="en-US" sz="3600" dirty="0">
                <a:solidFill>
                  <a:schemeClr val="accent1">
                    <a:lumMod val="20000"/>
                    <a:lumOff val="80000"/>
                  </a:schemeClr>
                </a:solidFill>
              </a:rPr>
              <a:t>Inform 				vs 				Persuade</a:t>
            </a:r>
          </a:p>
          <a:p>
            <a:endParaRPr lang="en-US" sz="3600" dirty="0">
              <a:solidFill>
                <a:schemeClr val="accent1">
                  <a:lumMod val="20000"/>
                  <a:lumOff val="80000"/>
                </a:schemeClr>
              </a:solidFill>
            </a:endParaRPr>
          </a:p>
        </p:txBody>
      </p:sp>
      <p:sp>
        <p:nvSpPr>
          <p:cNvPr id="14" name="Rectangle 13">
            <a:extLst>
              <a:ext uri="{FF2B5EF4-FFF2-40B4-BE49-F238E27FC236}">
                <a16:creationId xmlns:a16="http://schemas.microsoft.com/office/drawing/2014/main" id="{3B4B2D4E-1BA3-D445-989E-19A5C89A9B8D}"/>
              </a:ext>
            </a:extLst>
          </p:cNvPr>
          <p:cNvSpPr/>
          <p:nvPr/>
        </p:nvSpPr>
        <p:spPr>
          <a:xfrm>
            <a:off x="575032" y="3893385"/>
            <a:ext cx="11041936" cy="779930"/>
          </a:xfrm>
          <a:prstGeom prst="rect">
            <a:avLst/>
          </a:prstGeom>
          <a:gradFill flip="none" rotWithShape="1">
            <a:gsLst>
              <a:gs pos="0">
                <a:schemeClr val="accent1">
                  <a:tint val="66000"/>
                  <a:satMod val="160000"/>
                  <a:lumMod val="47000"/>
                </a:schemeClr>
              </a:gs>
              <a:gs pos="50000">
                <a:schemeClr val="accent1">
                  <a:lumMod val="50000"/>
                  <a:tint val="44500"/>
                  <a:satMod val="160000"/>
                </a:schemeClr>
              </a:gs>
              <a:gs pos="100000">
                <a:schemeClr val="accent1">
                  <a:lumMod val="5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7383636-8DD6-5D42-9CE5-DF0699E02819}"/>
              </a:ext>
            </a:extLst>
          </p:cNvPr>
          <p:cNvSpPr txBox="1"/>
          <p:nvPr/>
        </p:nvSpPr>
        <p:spPr>
          <a:xfrm>
            <a:off x="106027" y="5102698"/>
            <a:ext cx="1846339" cy="369332"/>
          </a:xfrm>
          <a:prstGeom prst="rect">
            <a:avLst/>
          </a:prstGeom>
          <a:noFill/>
        </p:spPr>
        <p:txBody>
          <a:bodyPr wrap="none" rtlCol="0">
            <a:spAutoFit/>
          </a:bodyPr>
          <a:lstStyle/>
          <a:p>
            <a:r>
              <a:rPr lang="en-US" dirty="0">
                <a:solidFill>
                  <a:schemeClr val="accent1">
                    <a:lumMod val="20000"/>
                    <a:lumOff val="80000"/>
                  </a:schemeClr>
                </a:solidFill>
              </a:rPr>
              <a:t>Informed consent</a:t>
            </a:r>
          </a:p>
        </p:txBody>
      </p:sp>
      <p:sp>
        <p:nvSpPr>
          <p:cNvPr id="16" name="TextBox 15">
            <a:extLst>
              <a:ext uri="{FF2B5EF4-FFF2-40B4-BE49-F238E27FC236}">
                <a16:creationId xmlns:a16="http://schemas.microsoft.com/office/drawing/2014/main" id="{E6A7D2EE-4C1F-7642-9AED-B70DDF4BC33D}"/>
              </a:ext>
            </a:extLst>
          </p:cNvPr>
          <p:cNvSpPr txBox="1"/>
          <p:nvPr/>
        </p:nvSpPr>
        <p:spPr>
          <a:xfrm>
            <a:off x="10800092" y="5102698"/>
            <a:ext cx="1144224" cy="369332"/>
          </a:xfrm>
          <a:prstGeom prst="rect">
            <a:avLst/>
          </a:prstGeom>
          <a:noFill/>
        </p:spPr>
        <p:txBody>
          <a:bodyPr wrap="none" rtlCol="0">
            <a:spAutoFit/>
          </a:bodyPr>
          <a:lstStyle/>
          <a:p>
            <a:r>
              <a:rPr lang="en-US" dirty="0">
                <a:solidFill>
                  <a:schemeClr val="accent1">
                    <a:lumMod val="60000"/>
                    <a:lumOff val="40000"/>
                  </a:schemeClr>
                </a:solidFill>
              </a:rPr>
              <a:t>Marketing</a:t>
            </a:r>
          </a:p>
        </p:txBody>
      </p:sp>
      <p:sp>
        <p:nvSpPr>
          <p:cNvPr id="17" name="TextBox 16">
            <a:extLst>
              <a:ext uri="{FF2B5EF4-FFF2-40B4-BE49-F238E27FC236}">
                <a16:creationId xmlns:a16="http://schemas.microsoft.com/office/drawing/2014/main" id="{7AA02308-56A5-7845-86B1-5B38A04E5FC4}"/>
              </a:ext>
            </a:extLst>
          </p:cNvPr>
          <p:cNvSpPr txBox="1"/>
          <p:nvPr/>
        </p:nvSpPr>
        <p:spPr>
          <a:xfrm>
            <a:off x="4118133" y="5654254"/>
            <a:ext cx="3217099" cy="369332"/>
          </a:xfrm>
          <a:prstGeom prst="rect">
            <a:avLst/>
          </a:prstGeom>
          <a:noFill/>
        </p:spPr>
        <p:txBody>
          <a:bodyPr wrap="none" rtlCol="0">
            <a:spAutoFit/>
          </a:bodyPr>
          <a:lstStyle/>
          <a:p>
            <a:r>
              <a:rPr lang="en-US" sz="2400" dirty="0">
                <a:solidFill>
                  <a:schemeClr val="accent1">
                    <a:lumMod val="60000"/>
                    <a:lumOff val="40000"/>
                  </a:schemeClr>
                </a:solidFill>
              </a:rPr>
              <a:t>Public health? Science advisor?</a:t>
            </a:r>
          </a:p>
        </p:txBody>
      </p:sp>
    </p:spTree>
    <p:extLst>
      <p:ext uri="{BB962C8B-B14F-4D97-AF65-F5344CB8AC3E}">
        <p14:creationId xmlns:p14="http://schemas.microsoft.com/office/powerpoint/2010/main" val="777508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3417E0E-A36F-4A44-9D1F-C052AA15059E}"/>
              </a:ext>
            </a:extLst>
          </p:cNvPr>
          <p:cNvSpPr txBox="1"/>
          <p:nvPr/>
        </p:nvSpPr>
        <p:spPr>
          <a:xfrm>
            <a:off x="902381" y="578605"/>
            <a:ext cx="11041935" cy="5078313"/>
          </a:xfrm>
          <a:prstGeom prst="rect">
            <a:avLst/>
          </a:prstGeom>
          <a:noFill/>
        </p:spPr>
        <p:txBody>
          <a:bodyPr wrap="square" rtlCol="0">
            <a:spAutoFit/>
          </a:bodyPr>
          <a:lstStyle/>
          <a:p>
            <a:r>
              <a:rPr lang="en-US" sz="3600" dirty="0">
                <a:solidFill>
                  <a:schemeClr val="accent1">
                    <a:lumMod val="20000"/>
                    <a:lumOff val="80000"/>
                  </a:schemeClr>
                </a:solidFill>
              </a:rPr>
              <a:t>Inform 				vs 				Persuade</a:t>
            </a:r>
          </a:p>
          <a:p>
            <a:endParaRPr lang="en-US" sz="3600" dirty="0">
              <a:solidFill>
                <a:schemeClr val="accent1">
                  <a:lumMod val="20000"/>
                  <a:lumOff val="80000"/>
                </a:schemeClr>
              </a:solidFill>
            </a:endParaRPr>
          </a:p>
          <a:p>
            <a:r>
              <a:rPr lang="en-US" sz="3600" dirty="0">
                <a:solidFill>
                  <a:schemeClr val="accent1">
                    <a:lumMod val="20000"/>
                    <a:lumOff val="80000"/>
                  </a:schemeClr>
                </a:solidFill>
              </a:rPr>
              <a:t>Understand 			vs 				    Believe</a:t>
            </a:r>
          </a:p>
          <a:p>
            <a:endParaRPr lang="en-US" sz="3600" dirty="0">
              <a:solidFill>
                <a:schemeClr val="accent1">
                  <a:lumMod val="20000"/>
                  <a:lumOff val="80000"/>
                </a:schemeClr>
              </a:solidFill>
            </a:endParaRPr>
          </a:p>
          <a:p>
            <a:r>
              <a:rPr lang="en-US" sz="3600" dirty="0">
                <a:solidFill>
                  <a:schemeClr val="accent1">
                    <a:lumMod val="20000"/>
                    <a:lumOff val="80000"/>
                  </a:schemeClr>
                </a:solidFill>
              </a:rPr>
              <a:t>Better informed		vs		Changed </a:t>
            </a:r>
            <a:r>
              <a:rPr lang="en-US" sz="3600" dirty="0" err="1">
                <a:solidFill>
                  <a:schemeClr val="accent1">
                    <a:lumMod val="20000"/>
                    <a:lumOff val="80000"/>
                  </a:schemeClr>
                </a:solidFill>
              </a:rPr>
              <a:t>behaviour</a:t>
            </a:r>
            <a:endParaRPr lang="en-US" sz="3600" dirty="0">
              <a:solidFill>
                <a:schemeClr val="accent1">
                  <a:lumMod val="20000"/>
                  <a:lumOff val="80000"/>
                </a:schemeClr>
              </a:solidFill>
            </a:endParaRPr>
          </a:p>
          <a:p>
            <a:r>
              <a:rPr lang="en-US" sz="3600" dirty="0">
                <a:solidFill>
                  <a:schemeClr val="accent1">
                    <a:lumMod val="20000"/>
                    <a:lumOff val="80000"/>
                  </a:schemeClr>
                </a:solidFill>
              </a:rPr>
              <a:t>										</a:t>
            </a:r>
          </a:p>
          <a:p>
            <a:r>
              <a:rPr lang="en-US" sz="3600" dirty="0">
                <a:solidFill>
                  <a:schemeClr val="accent1">
                    <a:lumMod val="20000"/>
                    <a:lumOff val="80000"/>
                  </a:schemeClr>
                </a:solidFill>
              </a:rPr>
              <a:t>Information			vs			       A message</a:t>
            </a:r>
          </a:p>
          <a:p>
            <a:endParaRPr lang="en-US" sz="3600" dirty="0">
              <a:solidFill>
                <a:schemeClr val="accent1">
                  <a:lumMod val="20000"/>
                  <a:lumOff val="80000"/>
                </a:schemeClr>
              </a:solidFill>
            </a:endParaRPr>
          </a:p>
          <a:p>
            <a:r>
              <a:rPr lang="en-US" sz="3600" dirty="0">
                <a:solidFill>
                  <a:schemeClr val="accent1">
                    <a:lumMod val="20000"/>
                    <a:lumOff val="80000"/>
                  </a:schemeClr>
                </a:solidFill>
              </a:rPr>
              <a:t>Be trustworthy		vs			        Be trusted</a:t>
            </a:r>
          </a:p>
        </p:txBody>
      </p:sp>
      <p:grpSp>
        <p:nvGrpSpPr>
          <p:cNvPr id="9" name="Group 8">
            <a:extLst>
              <a:ext uri="{FF2B5EF4-FFF2-40B4-BE49-F238E27FC236}">
                <a16:creationId xmlns:a16="http://schemas.microsoft.com/office/drawing/2014/main" id="{0C94CC95-1DA4-7640-B3DD-EA102000138A}"/>
              </a:ext>
            </a:extLst>
          </p:cNvPr>
          <p:cNvGrpSpPr/>
          <p:nvPr/>
        </p:nvGrpSpPr>
        <p:grpSpPr>
          <a:xfrm>
            <a:off x="0" y="6291378"/>
            <a:ext cx="12192000" cy="566622"/>
            <a:chOff x="0" y="6291378"/>
            <a:chExt cx="12192000" cy="566622"/>
          </a:xfrm>
        </p:grpSpPr>
        <p:sp>
          <p:nvSpPr>
            <p:cNvPr id="17" name="Rectangle 16">
              <a:extLst>
                <a:ext uri="{FF2B5EF4-FFF2-40B4-BE49-F238E27FC236}">
                  <a16:creationId xmlns:a16="http://schemas.microsoft.com/office/drawing/2014/main" id="{DDD04A72-70EB-4442-BACA-EEB9486D85DA}"/>
                </a:ext>
              </a:extLst>
            </p:cNvPr>
            <p:cNvSpPr/>
            <p:nvPr/>
          </p:nvSpPr>
          <p:spPr>
            <a:xfrm>
              <a:off x="0" y="6341843"/>
              <a:ext cx="12192000"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18" name="Rectangle 17">
              <a:extLst>
                <a:ext uri="{FF2B5EF4-FFF2-40B4-BE49-F238E27FC236}">
                  <a16:creationId xmlns:a16="http://schemas.microsoft.com/office/drawing/2014/main" id="{924A5B94-0B8B-124E-A93D-1A1066BDBAA8}"/>
                </a:ext>
              </a:extLst>
            </p:cNvPr>
            <p:cNvSpPr/>
            <p:nvPr/>
          </p:nvSpPr>
          <p:spPr>
            <a:xfrm>
              <a:off x="0" y="6291378"/>
              <a:ext cx="12192000" cy="114164"/>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19" name="Content Placeholder 7">
              <a:extLst>
                <a:ext uri="{FF2B5EF4-FFF2-40B4-BE49-F238E27FC236}">
                  <a16:creationId xmlns:a16="http://schemas.microsoft.com/office/drawing/2014/main" id="{F0747DEE-D576-6545-A893-E9C395717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7" y="6461587"/>
              <a:ext cx="1693204" cy="340368"/>
            </a:xfrm>
            <a:prstGeom prst="rect">
              <a:avLst/>
            </a:prstGeom>
          </p:spPr>
        </p:pic>
        <p:sp>
          <p:nvSpPr>
            <p:cNvPr id="20" name="TextBox 19">
              <a:extLst>
                <a:ext uri="{FF2B5EF4-FFF2-40B4-BE49-F238E27FC236}">
                  <a16:creationId xmlns:a16="http://schemas.microsoft.com/office/drawing/2014/main" id="{1CD52C64-AD83-7D47-8C6A-310150DADD96}"/>
                </a:ext>
              </a:extLst>
            </p:cNvPr>
            <p:cNvSpPr txBox="1"/>
            <p:nvPr/>
          </p:nvSpPr>
          <p:spPr>
            <a:xfrm>
              <a:off x="9791635" y="6527922"/>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21" name="TextBox 20">
              <a:extLst>
                <a:ext uri="{FF2B5EF4-FFF2-40B4-BE49-F238E27FC236}">
                  <a16:creationId xmlns:a16="http://schemas.microsoft.com/office/drawing/2014/main" id="{9D6130D5-D0E0-2D4A-BCD7-C79044161E0E}"/>
                </a:ext>
              </a:extLst>
            </p:cNvPr>
            <p:cNvSpPr txBox="1"/>
            <p:nvPr/>
          </p:nvSpPr>
          <p:spPr>
            <a:xfrm>
              <a:off x="1905258" y="6462565"/>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Tree>
    <p:extLst>
      <p:ext uri="{BB962C8B-B14F-4D97-AF65-F5344CB8AC3E}">
        <p14:creationId xmlns:p14="http://schemas.microsoft.com/office/powerpoint/2010/main" val="3985997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8DB704-B1E9-D84C-BBBB-AC34BD3A5FC6}"/>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F12752B4-FB13-9548-B66F-E069019D553F}"/>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44A73086-4D53-C244-B26A-13A756D495D7}"/>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48C4617B-C4DF-9245-9568-3CC4D997F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49AC6BA7-0753-844F-B596-D4BAAC48767E}"/>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29AEA6A5-F551-1E49-BC80-6C8949B48499}"/>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0" name="TextBox 9">
            <a:extLst>
              <a:ext uri="{FF2B5EF4-FFF2-40B4-BE49-F238E27FC236}">
                <a16:creationId xmlns:a16="http://schemas.microsoft.com/office/drawing/2014/main" id="{2CD9CDEE-8D25-0345-B235-43AC8FF52FC0}"/>
              </a:ext>
            </a:extLst>
          </p:cNvPr>
          <p:cNvSpPr txBox="1"/>
          <p:nvPr/>
        </p:nvSpPr>
        <p:spPr>
          <a:xfrm>
            <a:off x="330200" y="1310918"/>
            <a:ext cx="1774584" cy="584775"/>
          </a:xfrm>
          <a:prstGeom prst="rect">
            <a:avLst/>
          </a:prstGeom>
          <a:noFill/>
          <a:ln>
            <a:solidFill>
              <a:schemeClr val="tx1"/>
            </a:solidFill>
          </a:ln>
        </p:spPr>
        <p:txBody>
          <a:bodyPr wrap="square" rtlCol="0">
            <a:spAutoFit/>
          </a:bodyPr>
          <a:lstStyle/>
          <a:p>
            <a:pPr algn="ctr"/>
            <a:r>
              <a:rPr lang="en-US" sz="1600" dirty="0"/>
              <a:t>Academic/industry </a:t>
            </a:r>
          </a:p>
          <a:p>
            <a:pPr algn="ctr"/>
            <a:r>
              <a:rPr lang="en-US" sz="1600" dirty="0"/>
              <a:t>scientific research</a:t>
            </a:r>
          </a:p>
        </p:txBody>
      </p:sp>
      <p:sp>
        <p:nvSpPr>
          <p:cNvPr id="11" name="TextBox 10">
            <a:extLst>
              <a:ext uri="{FF2B5EF4-FFF2-40B4-BE49-F238E27FC236}">
                <a16:creationId xmlns:a16="http://schemas.microsoft.com/office/drawing/2014/main" id="{9B58952F-4C5A-B341-8020-AE6D49F45257}"/>
              </a:ext>
            </a:extLst>
          </p:cNvPr>
          <p:cNvSpPr txBox="1"/>
          <p:nvPr/>
        </p:nvSpPr>
        <p:spPr>
          <a:xfrm>
            <a:off x="3340100" y="1857657"/>
            <a:ext cx="1403515" cy="584775"/>
          </a:xfrm>
          <a:prstGeom prst="rect">
            <a:avLst/>
          </a:prstGeom>
          <a:noFill/>
          <a:ln>
            <a:solidFill>
              <a:schemeClr val="tx1"/>
            </a:solidFill>
          </a:ln>
        </p:spPr>
        <p:txBody>
          <a:bodyPr wrap="square" rtlCol="0">
            <a:spAutoFit/>
          </a:bodyPr>
          <a:lstStyle/>
          <a:p>
            <a:pPr algn="ctr"/>
            <a:r>
              <a:rPr lang="en-US" sz="1600" dirty="0"/>
              <a:t>Scientific </a:t>
            </a:r>
          </a:p>
          <a:p>
            <a:pPr algn="ctr"/>
            <a:r>
              <a:rPr lang="en-US" sz="1600" dirty="0"/>
              <a:t>publications</a:t>
            </a:r>
          </a:p>
        </p:txBody>
      </p:sp>
      <p:sp>
        <p:nvSpPr>
          <p:cNvPr id="12" name="TextBox 11">
            <a:extLst>
              <a:ext uri="{FF2B5EF4-FFF2-40B4-BE49-F238E27FC236}">
                <a16:creationId xmlns:a16="http://schemas.microsoft.com/office/drawing/2014/main" id="{2C1FE95C-A310-D746-9C6E-2AAF6DCC1328}"/>
              </a:ext>
            </a:extLst>
          </p:cNvPr>
          <p:cNvSpPr txBox="1"/>
          <p:nvPr/>
        </p:nvSpPr>
        <p:spPr>
          <a:xfrm>
            <a:off x="5391070" y="2675719"/>
            <a:ext cx="1409858" cy="584775"/>
          </a:xfrm>
          <a:prstGeom prst="rect">
            <a:avLst/>
          </a:prstGeom>
          <a:noFill/>
          <a:ln>
            <a:solidFill>
              <a:schemeClr val="tx1"/>
            </a:solidFill>
          </a:ln>
        </p:spPr>
        <p:txBody>
          <a:bodyPr wrap="square" rtlCol="0">
            <a:spAutoFit/>
          </a:bodyPr>
          <a:lstStyle/>
          <a:p>
            <a:pPr algn="ctr"/>
            <a:r>
              <a:rPr lang="en-US" sz="1600" dirty="0"/>
              <a:t>Press offices /</a:t>
            </a:r>
          </a:p>
          <a:p>
            <a:pPr algn="ctr"/>
            <a:r>
              <a:rPr lang="en-US" sz="1600" dirty="0" err="1"/>
              <a:t>comms</a:t>
            </a:r>
            <a:r>
              <a:rPr lang="en-US" sz="1600" dirty="0"/>
              <a:t> depts</a:t>
            </a:r>
          </a:p>
        </p:txBody>
      </p:sp>
      <p:sp>
        <p:nvSpPr>
          <p:cNvPr id="13" name="TextBox 12">
            <a:extLst>
              <a:ext uri="{FF2B5EF4-FFF2-40B4-BE49-F238E27FC236}">
                <a16:creationId xmlns:a16="http://schemas.microsoft.com/office/drawing/2014/main" id="{40060343-2C4E-E940-9DA6-EE66D1CDBEDF}"/>
              </a:ext>
            </a:extLst>
          </p:cNvPr>
          <p:cNvSpPr txBox="1"/>
          <p:nvPr/>
        </p:nvSpPr>
        <p:spPr>
          <a:xfrm>
            <a:off x="7789423" y="2556043"/>
            <a:ext cx="1414898" cy="584775"/>
          </a:xfrm>
          <a:prstGeom prst="rect">
            <a:avLst/>
          </a:prstGeom>
          <a:noFill/>
          <a:ln>
            <a:solidFill>
              <a:schemeClr val="tx1"/>
            </a:solidFill>
          </a:ln>
        </p:spPr>
        <p:txBody>
          <a:bodyPr wrap="square" rtlCol="0">
            <a:spAutoFit/>
          </a:bodyPr>
          <a:lstStyle/>
          <a:p>
            <a:pPr algn="ctr"/>
            <a:r>
              <a:rPr lang="en-US" sz="1600" dirty="0"/>
              <a:t>Traditional and </a:t>
            </a:r>
          </a:p>
          <a:p>
            <a:pPr algn="ctr"/>
            <a:r>
              <a:rPr lang="en-US" sz="1600" dirty="0"/>
              <a:t>online media</a:t>
            </a:r>
          </a:p>
        </p:txBody>
      </p:sp>
      <p:sp>
        <p:nvSpPr>
          <p:cNvPr id="14" name="TextBox 13">
            <a:extLst>
              <a:ext uri="{FF2B5EF4-FFF2-40B4-BE49-F238E27FC236}">
                <a16:creationId xmlns:a16="http://schemas.microsoft.com/office/drawing/2014/main" id="{4A5C1D72-673C-FB44-A86A-8829A4A6E0FC}"/>
              </a:ext>
            </a:extLst>
          </p:cNvPr>
          <p:cNvSpPr txBox="1"/>
          <p:nvPr/>
        </p:nvSpPr>
        <p:spPr>
          <a:xfrm>
            <a:off x="10211458" y="2444760"/>
            <a:ext cx="1307441" cy="830997"/>
          </a:xfrm>
          <a:prstGeom prst="rect">
            <a:avLst/>
          </a:prstGeom>
          <a:noFill/>
          <a:ln>
            <a:solidFill>
              <a:schemeClr val="tx1"/>
            </a:solidFill>
          </a:ln>
        </p:spPr>
        <p:txBody>
          <a:bodyPr wrap="square" rtlCol="0">
            <a:spAutoFit/>
          </a:bodyPr>
          <a:lstStyle/>
          <a:p>
            <a:pPr algn="ctr"/>
            <a:r>
              <a:rPr lang="en-US" sz="1600" dirty="0"/>
              <a:t>Individual</a:t>
            </a:r>
          </a:p>
          <a:p>
            <a:pPr algn="ctr"/>
            <a:r>
              <a:rPr lang="en-US" sz="1600" dirty="0"/>
              <a:t>members of</a:t>
            </a:r>
          </a:p>
          <a:p>
            <a:pPr algn="ctr"/>
            <a:r>
              <a:rPr lang="en-US" sz="1600" dirty="0"/>
              <a:t>public</a:t>
            </a:r>
          </a:p>
        </p:txBody>
      </p:sp>
      <p:sp>
        <p:nvSpPr>
          <p:cNvPr id="15" name="TextBox 14">
            <a:extLst>
              <a:ext uri="{FF2B5EF4-FFF2-40B4-BE49-F238E27FC236}">
                <a16:creationId xmlns:a16="http://schemas.microsoft.com/office/drawing/2014/main" id="{5FC83FC9-6424-5045-BAAF-14B27538C1A7}"/>
              </a:ext>
            </a:extLst>
          </p:cNvPr>
          <p:cNvSpPr txBox="1"/>
          <p:nvPr/>
        </p:nvSpPr>
        <p:spPr>
          <a:xfrm>
            <a:off x="3225801" y="3522230"/>
            <a:ext cx="1701800" cy="830997"/>
          </a:xfrm>
          <a:prstGeom prst="rect">
            <a:avLst/>
          </a:prstGeom>
          <a:noFill/>
          <a:ln>
            <a:solidFill>
              <a:schemeClr val="tx1"/>
            </a:solidFill>
          </a:ln>
        </p:spPr>
        <p:txBody>
          <a:bodyPr wrap="square" rtlCol="0">
            <a:spAutoFit/>
          </a:bodyPr>
          <a:lstStyle/>
          <a:p>
            <a:pPr algn="ctr"/>
            <a:r>
              <a:rPr lang="en-US" sz="1600" dirty="0"/>
              <a:t>Government Depts /</a:t>
            </a:r>
          </a:p>
          <a:p>
            <a:pPr algn="ctr"/>
            <a:r>
              <a:rPr lang="en-US" sz="1600" dirty="0"/>
              <a:t>NGOs </a:t>
            </a:r>
            <a:r>
              <a:rPr lang="en-US" sz="1600" dirty="0" err="1"/>
              <a:t>etc</a:t>
            </a:r>
            <a:endParaRPr lang="en-US" sz="1600" dirty="0"/>
          </a:p>
        </p:txBody>
      </p:sp>
      <p:sp>
        <p:nvSpPr>
          <p:cNvPr id="16" name="TextBox 15">
            <a:extLst>
              <a:ext uri="{FF2B5EF4-FFF2-40B4-BE49-F238E27FC236}">
                <a16:creationId xmlns:a16="http://schemas.microsoft.com/office/drawing/2014/main" id="{08F94218-6F3C-ED42-95B6-56382E9844E4}"/>
              </a:ext>
            </a:extLst>
          </p:cNvPr>
          <p:cNvSpPr txBox="1"/>
          <p:nvPr/>
        </p:nvSpPr>
        <p:spPr>
          <a:xfrm>
            <a:off x="290522" y="4177858"/>
            <a:ext cx="1959297" cy="830997"/>
          </a:xfrm>
          <a:prstGeom prst="rect">
            <a:avLst/>
          </a:prstGeom>
          <a:noFill/>
          <a:ln>
            <a:solidFill>
              <a:schemeClr val="tx1"/>
            </a:solidFill>
          </a:ln>
        </p:spPr>
        <p:txBody>
          <a:bodyPr wrap="square" rtlCol="0">
            <a:spAutoFit/>
          </a:bodyPr>
          <a:lstStyle/>
          <a:p>
            <a:pPr algn="ctr"/>
            <a:r>
              <a:rPr lang="en-US" sz="1600" dirty="0"/>
              <a:t>Commissioned</a:t>
            </a:r>
          </a:p>
          <a:p>
            <a:pPr algn="ctr"/>
            <a:r>
              <a:rPr lang="en-US" sz="1600" dirty="0"/>
              <a:t>analytic and </a:t>
            </a:r>
          </a:p>
          <a:p>
            <a:pPr algn="ctr"/>
            <a:r>
              <a:rPr lang="en-US" sz="1600" dirty="0"/>
              <a:t>survey research</a:t>
            </a:r>
          </a:p>
        </p:txBody>
      </p:sp>
      <p:cxnSp>
        <p:nvCxnSpPr>
          <p:cNvPr id="17" name="Straight Arrow Connector 16">
            <a:extLst>
              <a:ext uri="{FF2B5EF4-FFF2-40B4-BE49-F238E27FC236}">
                <a16:creationId xmlns:a16="http://schemas.microsoft.com/office/drawing/2014/main" id="{5427C141-5E51-C446-8163-8A33BC8BF651}"/>
              </a:ext>
            </a:extLst>
          </p:cNvPr>
          <p:cNvCxnSpPr>
            <a:cxnSpLocks/>
            <a:stCxn id="10" idx="3"/>
            <a:endCxn id="11" idx="1"/>
          </p:cNvCxnSpPr>
          <p:nvPr/>
        </p:nvCxnSpPr>
        <p:spPr>
          <a:xfrm>
            <a:off x="2104784" y="1603306"/>
            <a:ext cx="1235316" cy="546739"/>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9E288C3-3A3C-9949-8EBF-3264F2F814D6}"/>
              </a:ext>
            </a:extLst>
          </p:cNvPr>
          <p:cNvCxnSpPr>
            <a:cxnSpLocks/>
            <a:stCxn id="11" idx="3"/>
          </p:cNvCxnSpPr>
          <p:nvPr/>
        </p:nvCxnSpPr>
        <p:spPr>
          <a:xfrm>
            <a:off x="4743615" y="2150045"/>
            <a:ext cx="647455" cy="54673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7CEEB81-ECA2-9840-A30F-B36DF23DE89B}"/>
              </a:ext>
            </a:extLst>
          </p:cNvPr>
          <p:cNvCxnSpPr>
            <a:cxnSpLocks/>
            <a:stCxn id="16" idx="3"/>
            <a:endCxn id="15" idx="1"/>
          </p:cNvCxnSpPr>
          <p:nvPr/>
        </p:nvCxnSpPr>
        <p:spPr>
          <a:xfrm flipV="1">
            <a:off x="2249819" y="3937729"/>
            <a:ext cx="975982" cy="65562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27E1D62-5417-544B-9AC2-5E6FC7FC2C14}"/>
              </a:ext>
            </a:extLst>
          </p:cNvPr>
          <p:cNvCxnSpPr>
            <a:cxnSpLocks/>
            <a:stCxn id="13" idx="3"/>
            <a:endCxn id="14" idx="1"/>
          </p:cNvCxnSpPr>
          <p:nvPr/>
        </p:nvCxnSpPr>
        <p:spPr>
          <a:xfrm>
            <a:off x="9204321" y="2848431"/>
            <a:ext cx="1007137" cy="1182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E4A7677-2DF4-AF4A-BD32-B215A979A54F}"/>
              </a:ext>
            </a:extLst>
          </p:cNvPr>
          <p:cNvCxnSpPr>
            <a:cxnSpLocks/>
            <a:stCxn id="12" idx="3"/>
            <a:endCxn id="13" idx="1"/>
          </p:cNvCxnSpPr>
          <p:nvPr/>
        </p:nvCxnSpPr>
        <p:spPr>
          <a:xfrm flipV="1">
            <a:off x="6800928" y="2848431"/>
            <a:ext cx="988495" cy="119676"/>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3035F3A-480B-DD42-9CF2-F60965694AEB}"/>
              </a:ext>
            </a:extLst>
          </p:cNvPr>
          <p:cNvCxnSpPr>
            <a:cxnSpLocks/>
            <a:stCxn id="15" idx="3"/>
          </p:cNvCxnSpPr>
          <p:nvPr/>
        </p:nvCxnSpPr>
        <p:spPr>
          <a:xfrm flipV="1">
            <a:off x="4927601" y="3260494"/>
            <a:ext cx="463469" cy="677235"/>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70006DD-8F38-9243-B717-F631D1900A69}"/>
              </a:ext>
            </a:extLst>
          </p:cNvPr>
          <p:cNvSpPr txBox="1"/>
          <p:nvPr/>
        </p:nvSpPr>
        <p:spPr>
          <a:xfrm>
            <a:off x="6642188" y="4685690"/>
            <a:ext cx="1454244" cy="369332"/>
          </a:xfrm>
          <a:prstGeom prst="rect">
            <a:avLst/>
          </a:prstGeom>
          <a:noFill/>
          <a:ln>
            <a:solidFill>
              <a:schemeClr val="tx1"/>
            </a:solidFill>
          </a:ln>
        </p:spPr>
        <p:txBody>
          <a:bodyPr wrap="none" rtlCol="0">
            <a:spAutoFit/>
          </a:bodyPr>
          <a:lstStyle/>
          <a:p>
            <a:r>
              <a:rPr lang="en-US" dirty="0"/>
              <a:t>Policy makers</a:t>
            </a:r>
          </a:p>
        </p:txBody>
      </p:sp>
      <p:cxnSp>
        <p:nvCxnSpPr>
          <p:cNvPr id="34" name="Straight Arrow Connector 33">
            <a:extLst>
              <a:ext uri="{FF2B5EF4-FFF2-40B4-BE49-F238E27FC236}">
                <a16:creationId xmlns:a16="http://schemas.microsoft.com/office/drawing/2014/main" id="{95AF3CD0-9685-5C4F-891D-3D1DDF2183A6}"/>
              </a:ext>
            </a:extLst>
          </p:cNvPr>
          <p:cNvCxnSpPr>
            <a:cxnSpLocks/>
          </p:cNvCxnSpPr>
          <p:nvPr/>
        </p:nvCxnSpPr>
        <p:spPr>
          <a:xfrm>
            <a:off x="4927601" y="4064000"/>
            <a:ext cx="1714587" cy="60642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23512E2-5539-C944-8F4F-97C4285FD551}"/>
              </a:ext>
            </a:extLst>
          </p:cNvPr>
          <p:cNvCxnSpPr>
            <a:cxnSpLocks/>
            <a:stCxn id="13" idx="2"/>
          </p:cNvCxnSpPr>
          <p:nvPr/>
        </p:nvCxnSpPr>
        <p:spPr>
          <a:xfrm flipH="1">
            <a:off x="7584808" y="3140818"/>
            <a:ext cx="912064" cy="1518880"/>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F2B73910-628F-AD45-BED4-AB8A35A33EB3}"/>
              </a:ext>
            </a:extLst>
          </p:cNvPr>
          <p:cNvSpPr txBox="1"/>
          <p:nvPr/>
        </p:nvSpPr>
        <p:spPr>
          <a:xfrm>
            <a:off x="3931592" y="77167"/>
            <a:ext cx="4328814" cy="523220"/>
          </a:xfrm>
          <a:prstGeom prst="rect">
            <a:avLst/>
          </a:prstGeom>
          <a:noFill/>
        </p:spPr>
        <p:txBody>
          <a:bodyPr wrap="none" rtlCol="0">
            <a:spAutoFit/>
          </a:bodyPr>
          <a:lstStyle/>
          <a:p>
            <a:r>
              <a:rPr lang="en-US" sz="2800" dirty="0"/>
              <a:t>The communication pipeline</a:t>
            </a:r>
          </a:p>
        </p:txBody>
      </p:sp>
    </p:spTree>
    <p:extLst>
      <p:ext uri="{BB962C8B-B14F-4D97-AF65-F5344CB8AC3E}">
        <p14:creationId xmlns:p14="http://schemas.microsoft.com/office/powerpoint/2010/main" val="249196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AAA7195B-FBCC-874F-B171-1A39B3EF599F}"/>
              </a:ext>
            </a:extLst>
          </p:cNvPr>
          <p:cNvSpPr txBox="1"/>
          <p:nvPr/>
        </p:nvSpPr>
        <p:spPr>
          <a:xfrm>
            <a:off x="348342" y="1832758"/>
            <a:ext cx="11495314" cy="2246769"/>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pPr algn="ctr"/>
            <a:r>
              <a:rPr lang="en-US" sz="3600" b="1" dirty="0">
                <a:solidFill>
                  <a:schemeClr val="accent1">
                    <a:lumMod val="20000"/>
                    <a:lumOff val="80000"/>
                  </a:schemeClr>
                </a:solidFill>
              </a:rPr>
              <a:t>How do people choose what to believe/trust?</a:t>
            </a:r>
          </a:p>
          <a:p>
            <a:pPr algn="ctr"/>
            <a:endParaRPr lang="en-US" sz="3600" b="1" dirty="0">
              <a:solidFill>
                <a:schemeClr val="accent1">
                  <a:lumMod val="20000"/>
                  <a:lumOff val="80000"/>
                </a:schemeClr>
              </a:solidFill>
            </a:endParaRPr>
          </a:p>
          <a:p>
            <a:pPr algn="ctr"/>
            <a:endParaRPr lang="en-US" sz="3600" b="1" dirty="0"/>
          </a:p>
        </p:txBody>
      </p:sp>
    </p:spTree>
    <p:extLst>
      <p:ext uri="{BB962C8B-B14F-4D97-AF65-F5344CB8AC3E}">
        <p14:creationId xmlns:p14="http://schemas.microsoft.com/office/powerpoint/2010/main" val="258013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8DB704-B1E9-D84C-BBBB-AC34BD3A5FC6}"/>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F12752B4-FB13-9548-B66F-E069019D553F}"/>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44A73086-4D53-C244-B26A-13A756D495D7}"/>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48C4617B-C4DF-9245-9568-3CC4D997F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49AC6BA7-0753-844F-B596-D4BAAC48767E}"/>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29AEA6A5-F551-1E49-BC80-6C8949B48499}"/>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0" name="TextBox 9">
            <a:extLst>
              <a:ext uri="{FF2B5EF4-FFF2-40B4-BE49-F238E27FC236}">
                <a16:creationId xmlns:a16="http://schemas.microsoft.com/office/drawing/2014/main" id="{2CD9CDEE-8D25-0345-B235-43AC8FF52FC0}"/>
              </a:ext>
            </a:extLst>
          </p:cNvPr>
          <p:cNvSpPr txBox="1"/>
          <p:nvPr/>
        </p:nvSpPr>
        <p:spPr>
          <a:xfrm>
            <a:off x="330200" y="1310918"/>
            <a:ext cx="1774584" cy="584775"/>
          </a:xfrm>
          <a:prstGeom prst="rect">
            <a:avLst/>
          </a:prstGeom>
          <a:noFill/>
          <a:ln>
            <a:solidFill>
              <a:schemeClr val="tx1"/>
            </a:solidFill>
          </a:ln>
        </p:spPr>
        <p:txBody>
          <a:bodyPr wrap="square" rtlCol="0">
            <a:spAutoFit/>
          </a:bodyPr>
          <a:lstStyle/>
          <a:p>
            <a:pPr algn="ctr"/>
            <a:r>
              <a:rPr lang="en-US" sz="1600" dirty="0"/>
              <a:t>Academic/industry </a:t>
            </a:r>
          </a:p>
          <a:p>
            <a:pPr algn="ctr"/>
            <a:r>
              <a:rPr lang="en-US" sz="1600" dirty="0"/>
              <a:t>scientific research</a:t>
            </a:r>
          </a:p>
        </p:txBody>
      </p:sp>
      <p:sp>
        <p:nvSpPr>
          <p:cNvPr id="11" name="TextBox 10">
            <a:extLst>
              <a:ext uri="{FF2B5EF4-FFF2-40B4-BE49-F238E27FC236}">
                <a16:creationId xmlns:a16="http://schemas.microsoft.com/office/drawing/2014/main" id="{9B58952F-4C5A-B341-8020-AE6D49F45257}"/>
              </a:ext>
            </a:extLst>
          </p:cNvPr>
          <p:cNvSpPr txBox="1"/>
          <p:nvPr/>
        </p:nvSpPr>
        <p:spPr>
          <a:xfrm>
            <a:off x="3340100" y="1857657"/>
            <a:ext cx="1403515" cy="584775"/>
          </a:xfrm>
          <a:prstGeom prst="rect">
            <a:avLst/>
          </a:prstGeom>
          <a:noFill/>
          <a:ln>
            <a:solidFill>
              <a:schemeClr val="tx1"/>
            </a:solidFill>
          </a:ln>
        </p:spPr>
        <p:txBody>
          <a:bodyPr wrap="square" rtlCol="0">
            <a:spAutoFit/>
          </a:bodyPr>
          <a:lstStyle/>
          <a:p>
            <a:pPr algn="ctr"/>
            <a:r>
              <a:rPr lang="en-US" sz="1600" dirty="0"/>
              <a:t>Scientific </a:t>
            </a:r>
          </a:p>
          <a:p>
            <a:pPr algn="ctr"/>
            <a:r>
              <a:rPr lang="en-US" sz="1600" dirty="0"/>
              <a:t>publications</a:t>
            </a:r>
          </a:p>
        </p:txBody>
      </p:sp>
      <p:sp>
        <p:nvSpPr>
          <p:cNvPr id="12" name="TextBox 11">
            <a:extLst>
              <a:ext uri="{FF2B5EF4-FFF2-40B4-BE49-F238E27FC236}">
                <a16:creationId xmlns:a16="http://schemas.microsoft.com/office/drawing/2014/main" id="{2C1FE95C-A310-D746-9C6E-2AAF6DCC1328}"/>
              </a:ext>
            </a:extLst>
          </p:cNvPr>
          <p:cNvSpPr txBox="1"/>
          <p:nvPr/>
        </p:nvSpPr>
        <p:spPr>
          <a:xfrm>
            <a:off x="5391070" y="2675719"/>
            <a:ext cx="1409858" cy="584775"/>
          </a:xfrm>
          <a:prstGeom prst="rect">
            <a:avLst/>
          </a:prstGeom>
          <a:noFill/>
          <a:ln>
            <a:solidFill>
              <a:schemeClr val="tx1"/>
            </a:solidFill>
          </a:ln>
        </p:spPr>
        <p:txBody>
          <a:bodyPr wrap="square" rtlCol="0">
            <a:spAutoFit/>
          </a:bodyPr>
          <a:lstStyle/>
          <a:p>
            <a:pPr algn="ctr"/>
            <a:r>
              <a:rPr lang="en-US" sz="1600" dirty="0"/>
              <a:t>Press offices /</a:t>
            </a:r>
          </a:p>
          <a:p>
            <a:pPr algn="ctr"/>
            <a:r>
              <a:rPr lang="en-US" sz="1600" dirty="0" err="1"/>
              <a:t>comms</a:t>
            </a:r>
            <a:r>
              <a:rPr lang="en-US" sz="1600" dirty="0"/>
              <a:t> depts</a:t>
            </a:r>
          </a:p>
        </p:txBody>
      </p:sp>
      <p:sp>
        <p:nvSpPr>
          <p:cNvPr id="13" name="TextBox 12">
            <a:extLst>
              <a:ext uri="{FF2B5EF4-FFF2-40B4-BE49-F238E27FC236}">
                <a16:creationId xmlns:a16="http://schemas.microsoft.com/office/drawing/2014/main" id="{40060343-2C4E-E940-9DA6-EE66D1CDBEDF}"/>
              </a:ext>
            </a:extLst>
          </p:cNvPr>
          <p:cNvSpPr txBox="1"/>
          <p:nvPr/>
        </p:nvSpPr>
        <p:spPr>
          <a:xfrm>
            <a:off x="7789423" y="2696783"/>
            <a:ext cx="1414898" cy="584775"/>
          </a:xfrm>
          <a:prstGeom prst="rect">
            <a:avLst/>
          </a:prstGeom>
          <a:noFill/>
          <a:ln>
            <a:solidFill>
              <a:schemeClr val="tx1"/>
            </a:solidFill>
          </a:ln>
        </p:spPr>
        <p:txBody>
          <a:bodyPr wrap="square" rtlCol="0">
            <a:spAutoFit/>
          </a:bodyPr>
          <a:lstStyle/>
          <a:p>
            <a:pPr algn="ctr"/>
            <a:r>
              <a:rPr lang="en-US" sz="1600" dirty="0"/>
              <a:t>Traditional and </a:t>
            </a:r>
          </a:p>
          <a:p>
            <a:pPr algn="ctr"/>
            <a:r>
              <a:rPr lang="en-US" sz="1600" dirty="0"/>
              <a:t>online media</a:t>
            </a:r>
          </a:p>
        </p:txBody>
      </p:sp>
      <p:sp>
        <p:nvSpPr>
          <p:cNvPr id="14" name="TextBox 13">
            <a:extLst>
              <a:ext uri="{FF2B5EF4-FFF2-40B4-BE49-F238E27FC236}">
                <a16:creationId xmlns:a16="http://schemas.microsoft.com/office/drawing/2014/main" id="{4A5C1D72-673C-FB44-A86A-8829A4A6E0FC}"/>
              </a:ext>
            </a:extLst>
          </p:cNvPr>
          <p:cNvSpPr txBox="1"/>
          <p:nvPr/>
        </p:nvSpPr>
        <p:spPr>
          <a:xfrm>
            <a:off x="10467205" y="2563140"/>
            <a:ext cx="1307441" cy="830997"/>
          </a:xfrm>
          <a:prstGeom prst="rect">
            <a:avLst/>
          </a:prstGeom>
          <a:noFill/>
          <a:ln>
            <a:solidFill>
              <a:schemeClr val="tx1"/>
            </a:solidFill>
          </a:ln>
        </p:spPr>
        <p:txBody>
          <a:bodyPr wrap="square" rtlCol="0">
            <a:spAutoFit/>
          </a:bodyPr>
          <a:lstStyle/>
          <a:p>
            <a:pPr algn="ctr"/>
            <a:r>
              <a:rPr lang="en-US" sz="1600" dirty="0"/>
              <a:t>Individual</a:t>
            </a:r>
          </a:p>
          <a:p>
            <a:pPr algn="ctr"/>
            <a:r>
              <a:rPr lang="en-US" sz="1600" dirty="0"/>
              <a:t>members of</a:t>
            </a:r>
          </a:p>
          <a:p>
            <a:pPr algn="ctr"/>
            <a:r>
              <a:rPr lang="en-US" sz="1600" dirty="0"/>
              <a:t>Public (voter)</a:t>
            </a:r>
          </a:p>
        </p:txBody>
      </p:sp>
      <p:sp>
        <p:nvSpPr>
          <p:cNvPr id="16" name="TextBox 15">
            <a:extLst>
              <a:ext uri="{FF2B5EF4-FFF2-40B4-BE49-F238E27FC236}">
                <a16:creationId xmlns:a16="http://schemas.microsoft.com/office/drawing/2014/main" id="{08F94218-6F3C-ED42-95B6-56382E9844E4}"/>
              </a:ext>
            </a:extLst>
          </p:cNvPr>
          <p:cNvSpPr txBox="1"/>
          <p:nvPr/>
        </p:nvSpPr>
        <p:spPr>
          <a:xfrm>
            <a:off x="290522" y="4177858"/>
            <a:ext cx="1959297" cy="830997"/>
          </a:xfrm>
          <a:prstGeom prst="rect">
            <a:avLst/>
          </a:prstGeom>
          <a:noFill/>
          <a:ln>
            <a:solidFill>
              <a:schemeClr val="tx1"/>
            </a:solidFill>
          </a:ln>
        </p:spPr>
        <p:txBody>
          <a:bodyPr wrap="square" rtlCol="0">
            <a:spAutoFit/>
          </a:bodyPr>
          <a:lstStyle/>
          <a:p>
            <a:pPr algn="ctr"/>
            <a:r>
              <a:rPr lang="en-US" sz="1600" dirty="0"/>
              <a:t>Commissioned</a:t>
            </a:r>
          </a:p>
          <a:p>
            <a:pPr algn="ctr"/>
            <a:r>
              <a:rPr lang="en-US" sz="1600" dirty="0"/>
              <a:t>analytic and </a:t>
            </a:r>
          </a:p>
          <a:p>
            <a:pPr algn="ctr"/>
            <a:r>
              <a:rPr lang="en-US" sz="1600" dirty="0"/>
              <a:t>Survey research</a:t>
            </a:r>
          </a:p>
        </p:txBody>
      </p:sp>
      <p:cxnSp>
        <p:nvCxnSpPr>
          <p:cNvPr id="17" name="Straight Arrow Connector 16">
            <a:extLst>
              <a:ext uri="{FF2B5EF4-FFF2-40B4-BE49-F238E27FC236}">
                <a16:creationId xmlns:a16="http://schemas.microsoft.com/office/drawing/2014/main" id="{5427C141-5E51-C446-8163-8A33BC8BF651}"/>
              </a:ext>
            </a:extLst>
          </p:cNvPr>
          <p:cNvCxnSpPr>
            <a:cxnSpLocks/>
            <a:stCxn id="10" idx="3"/>
            <a:endCxn id="11" idx="1"/>
          </p:cNvCxnSpPr>
          <p:nvPr/>
        </p:nvCxnSpPr>
        <p:spPr>
          <a:xfrm>
            <a:off x="2104784" y="1603306"/>
            <a:ext cx="1235316" cy="546739"/>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9E288C3-3A3C-9949-8EBF-3264F2F814D6}"/>
              </a:ext>
            </a:extLst>
          </p:cNvPr>
          <p:cNvCxnSpPr>
            <a:cxnSpLocks/>
            <a:stCxn id="11" idx="3"/>
          </p:cNvCxnSpPr>
          <p:nvPr/>
        </p:nvCxnSpPr>
        <p:spPr>
          <a:xfrm>
            <a:off x="4743615" y="2150045"/>
            <a:ext cx="647455" cy="54673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7CEEB81-ECA2-9840-A30F-B36DF23DE89B}"/>
              </a:ext>
            </a:extLst>
          </p:cNvPr>
          <p:cNvCxnSpPr>
            <a:cxnSpLocks/>
            <a:stCxn id="16" idx="3"/>
          </p:cNvCxnSpPr>
          <p:nvPr/>
        </p:nvCxnSpPr>
        <p:spPr>
          <a:xfrm flipV="1">
            <a:off x="2249819" y="3961192"/>
            <a:ext cx="975982" cy="632165"/>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27E1D62-5417-544B-9AC2-5E6FC7FC2C14}"/>
              </a:ext>
            </a:extLst>
          </p:cNvPr>
          <p:cNvCxnSpPr>
            <a:cxnSpLocks/>
            <a:stCxn id="13" idx="3"/>
            <a:endCxn id="14" idx="1"/>
          </p:cNvCxnSpPr>
          <p:nvPr/>
        </p:nvCxnSpPr>
        <p:spPr>
          <a:xfrm flipV="1">
            <a:off x="9204321" y="2978639"/>
            <a:ext cx="1262884" cy="10532"/>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E4A7677-2DF4-AF4A-BD32-B215A979A54F}"/>
              </a:ext>
            </a:extLst>
          </p:cNvPr>
          <p:cNvCxnSpPr>
            <a:cxnSpLocks/>
            <a:stCxn id="12" idx="3"/>
            <a:endCxn id="13" idx="1"/>
          </p:cNvCxnSpPr>
          <p:nvPr/>
        </p:nvCxnSpPr>
        <p:spPr>
          <a:xfrm>
            <a:off x="6800928" y="2968107"/>
            <a:ext cx="988495" cy="21064"/>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3035F3A-480B-DD42-9CF2-F60965694AEB}"/>
              </a:ext>
            </a:extLst>
          </p:cNvPr>
          <p:cNvCxnSpPr>
            <a:cxnSpLocks/>
          </p:cNvCxnSpPr>
          <p:nvPr/>
        </p:nvCxnSpPr>
        <p:spPr>
          <a:xfrm flipV="1">
            <a:off x="4927601" y="3264182"/>
            <a:ext cx="463469" cy="685435"/>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70006DD-8F38-9243-B717-F631D1900A69}"/>
              </a:ext>
            </a:extLst>
          </p:cNvPr>
          <p:cNvSpPr txBox="1"/>
          <p:nvPr/>
        </p:nvSpPr>
        <p:spPr>
          <a:xfrm>
            <a:off x="6642188" y="4685690"/>
            <a:ext cx="1454244" cy="369332"/>
          </a:xfrm>
          <a:prstGeom prst="rect">
            <a:avLst/>
          </a:prstGeom>
          <a:noFill/>
          <a:ln>
            <a:solidFill>
              <a:schemeClr val="tx1"/>
            </a:solidFill>
          </a:ln>
        </p:spPr>
        <p:txBody>
          <a:bodyPr wrap="none" rtlCol="0">
            <a:spAutoFit/>
          </a:bodyPr>
          <a:lstStyle/>
          <a:p>
            <a:r>
              <a:rPr lang="en-US" dirty="0"/>
              <a:t>Policy makers</a:t>
            </a:r>
          </a:p>
        </p:txBody>
      </p:sp>
      <p:cxnSp>
        <p:nvCxnSpPr>
          <p:cNvPr id="34" name="Straight Arrow Connector 33">
            <a:extLst>
              <a:ext uri="{FF2B5EF4-FFF2-40B4-BE49-F238E27FC236}">
                <a16:creationId xmlns:a16="http://schemas.microsoft.com/office/drawing/2014/main" id="{95AF3CD0-9685-5C4F-891D-3D1DDF2183A6}"/>
              </a:ext>
            </a:extLst>
          </p:cNvPr>
          <p:cNvCxnSpPr>
            <a:cxnSpLocks/>
          </p:cNvCxnSpPr>
          <p:nvPr/>
        </p:nvCxnSpPr>
        <p:spPr>
          <a:xfrm>
            <a:off x="4927601" y="4064000"/>
            <a:ext cx="1714587" cy="606428"/>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23512E2-5539-C944-8F4F-97C4285FD551}"/>
              </a:ext>
            </a:extLst>
          </p:cNvPr>
          <p:cNvCxnSpPr>
            <a:cxnSpLocks/>
            <a:stCxn id="13" idx="2"/>
          </p:cNvCxnSpPr>
          <p:nvPr/>
        </p:nvCxnSpPr>
        <p:spPr>
          <a:xfrm flipH="1">
            <a:off x="7605383" y="3281558"/>
            <a:ext cx="891489" cy="1425196"/>
          </a:xfrm>
          <a:prstGeom prst="straightConnector1">
            <a:avLst/>
          </a:prstGeom>
          <a:ln w="38100">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F2B73910-628F-AD45-BED4-AB8A35A33EB3}"/>
              </a:ext>
            </a:extLst>
          </p:cNvPr>
          <p:cNvSpPr txBox="1"/>
          <p:nvPr/>
        </p:nvSpPr>
        <p:spPr>
          <a:xfrm>
            <a:off x="3931592" y="77167"/>
            <a:ext cx="4328814" cy="523220"/>
          </a:xfrm>
          <a:prstGeom prst="rect">
            <a:avLst/>
          </a:prstGeom>
          <a:noFill/>
        </p:spPr>
        <p:txBody>
          <a:bodyPr wrap="none" rtlCol="0">
            <a:spAutoFit/>
          </a:bodyPr>
          <a:lstStyle/>
          <a:p>
            <a:r>
              <a:rPr lang="en-US" sz="2800" dirty="0"/>
              <a:t>The communication pipeline</a:t>
            </a:r>
          </a:p>
        </p:txBody>
      </p:sp>
      <p:sp>
        <p:nvSpPr>
          <p:cNvPr id="2" name="TextBox 1">
            <a:extLst>
              <a:ext uri="{FF2B5EF4-FFF2-40B4-BE49-F238E27FC236}">
                <a16:creationId xmlns:a16="http://schemas.microsoft.com/office/drawing/2014/main" id="{75C07526-6803-274D-B6D4-846874180EC6}"/>
              </a:ext>
            </a:extLst>
          </p:cNvPr>
          <p:cNvSpPr txBox="1"/>
          <p:nvPr/>
        </p:nvSpPr>
        <p:spPr>
          <a:xfrm>
            <a:off x="4490122" y="510532"/>
            <a:ext cx="3299301" cy="461665"/>
          </a:xfrm>
          <a:prstGeom prst="rect">
            <a:avLst/>
          </a:prstGeom>
          <a:noFill/>
        </p:spPr>
        <p:txBody>
          <a:bodyPr wrap="none" rtlCol="0">
            <a:spAutoFit/>
          </a:bodyPr>
          <a:lstStyle/>
          <a:p>
            <a:r>
              <a:rPr lang="en-US" sz="2400" dirty="0">
                <a:solidFill>
                  <a:srgbClr val="FF0000"/>
                </a:solidFill>
              </a:rPr>
              <a:t>What are the incentives?</a:t>
            </a:r>
          </a:p>
        </p:txBody>
      </p:sp>
      <p:sp>
        <p:nvSpPr>
          <p:cNvPr id="3" name="TextBox 2">
            <a:extLst>
              <a:ext uri="{FF2B5EF4-FFF2-40B4-BE49-F238E27FC236}">
                <a16:creationId xmlns:a16="http://schemas.microsoft.com/office/drawing/2014/main" id="{42341CFF-38F5-024B-B3DA-E596B0A98154}"/>
              </a:ext>
            </a:extLst>
          </p:cNvPr>
          <p:cNvSpPr txBox="1"/>
          <p:nvPr/>
        </p:nvSpPr>
        <p:spPr>
          <a:xfrm>
            <a:off x="713932" y="621333"/>
            <a:ext cx="2143568" cy="646331"/>
          </a:xfrm>
          <a:prstGeom prst="rect">
            <a:avLst/>
          </a:prstGeom>
          <a:noFill/>
        </p:spPr>
        <p:txBody>
          <a:bodyPr wrap="square" rtlCol="0">
            <a:spAutoFit/>
          </a:bodyPr>
          <a:lstStyle/>
          <a:p>
            <a:r>
              <a:rPr lang="en-US" dirty="0" err="1">
                <a:solidFill>
                  <a:srgbClr val="FF0000"/>
                </a:solidFill>
              </a:rPr>
              <a:t>Maximise</a:t>
            </a:r>
            <a:r>
              <a:rPr lang="en-US" dirty="0">
                <a:solidFill>
                  <a:srgbClr val="FF0000"/>
                </a:solidFill>
              </a:rPr>
              <a:t> number of papers/readers</a:t>
            </a:r>
          </a:p>
        </p:txBody>
      </p:sp>
      <p:sp>
        <p:nvSpPr>
          <p:cNvPr id="27" name="TextBox 26">
            <a:extLst>
              <a:ext uri="{FF2B5EF4-FFF2-40B4-BE49-F238E27FC236}">
                <a16:creationId xmlns:a16="http://schemas.microsoft.com/office/drawing/2014/main" id="{F1A215D0-9D7C-0149-9EE5-6FF18C29F1A1}"/>
              </a:ext>
            </a:extLst>
          </p:cNvPr>
          <p:cNvSpPr txBox="1"/>
          <p:nvPr/>
        </p:nvSpPr>
        <p:spPr>
          <a:xfrm>
            <a:off x="3782240" y="1180422"/>
            <a:ext cx="2135960" cy="646331"/>
          </a:xfrm>
          <a:prstGeom prst="rect">
            <a:avLst/>
          </a:prstGeom>
          <a:noFill/>
        </p:spPr>
        <p:txBody>
          <a:bodyPr wrap="square" rtlCol="0">
            <a:spAutoFit/>
          </a:bodyPr>
          <a:lstStyle/>
          <a:p>
            <a:r>
              <a:rPr lang="en-US" dirty="0" err="1">
                <a:solidFill>
                  <a:srgbClr val="FF0000"/>
                </a:solidFill>
              </a:rPr>
              <a:t>Maximise</a:t>
            </a:r>
            <a:r>
              <a:rPr lang="en-US" dirty="0">
                <a:solidFill>
                  <a:srgbClr val="FF0000"/>
                </a:solidFill>
              </a:rPr>
              <a:t> number of</a:t>
            </a:r>
          </a:p>
          <a:p>
            <a:r>
              <a:rPr lang="en-US" dirty="0">
                <a:solidFill>
                  <a:srgbClr val="FF0000"/>
                </a:solidFill>
              </a:rPr>
              <a:t>readers</a:t>
            </a:r>
          </a:p>
        </p:txBody>
      </p:sp>
      <p:sp>
        <p:nvSpPr>
          <p:cNvPr id="31" name="TextBox 30">
            <a:extLst>
              <a:ext uri="{FF2B5EF4-FFF2-40B4-BE49-F238E27FC236}">
                <a16:creationId xmlns:a16="http://schemas.microsoft.com/office/drawing/2014/main" id="{A3E5E9D3-BDB4-3843-B74C-919CC5D46927}"/>
              </a:ext>
            </a:extLst>
          </p:cNvPr>
          <p:cNvSpPr txBox="1"/>
          <p:nvPr/>
        </p:nvSpPr>
        <p:spPr>
          <a:xfrm>
            <a:off x="5412193" y="2004244"/>
            <a:ext cx="2135960" cy="646331"/>
          </a:xfrm>
          <a:prstGeom prst="rect">
            <a:avLst/>
          </a:prstGeom>
          <a:noFill/>
        </p:spPr>
        <p:txBody>
          <a:bodyPr wrap="square" rtlCol="0">
            <a:spAutoFit/>
          </a:bodyPr>
          <a:lstStyle/>
          <a:p>
            <a:r>
              <a:rPr lang="en-US" dirty="0" err="1">
                <a:solidFill>
                  <a:srgbClr val="FF0000"/>
                </a:solidFill>
              </a:rPr>
              <a:t>Maximise</a:t>
            </a:r>
            <a:r>
              <a:rPr lang="en-US" dirty="0">
                <a:solidFill>
                  <a:srgbClr val="FF0000"/>
                </a:solidFill>
              </a:rPr>
              <a:t> number of</a:t>
            </a:r>
          </a:p>
          <a:p>
            <a:r>
              <a:rPr lang="en-US" dirty="0">
                <a:solidFill>
                  <a:srgbClr val="FF0000"/>
                </a:solidFill>
              </a:rPr>
              <a:t>readers</a:t>
            </a:r>
          </a:p>
        </p:txBody>
      </p:sp>
      <p:sp>
        <p:nvSpPr>
          <p:cNvPr id="33" name="TextBox 32">
            <a:extLst>
              <a:ext uri="{FF2B5EF4-FFF2-40B4-BE49-F238E27FC236}">
                <a16:creationId xmlns:a16="http://schemas.microsoft.com/office/drawing/2014/main" id="{A073D19F-3915-4E41-9F22-431B6C3CDD70}"/>
              </a:ext>
            </a:extLst>
          </p:cNvPr>
          <p:cNvSpPr txBox="1"/>
          <p:nvPr/>
        </p:nvSpPr>
        <p:spPr>
          <a:xfrm>
            <a:off x="7733620" y="2032459"/>
            <a:ext cx="2135960" cy="646331"/>
          </a:xfrm>
          <a:prstGeom prst="rect">
            <a:avLst/>
          </a:prstGeom>
          <a:noFill/>
        </p:spPr>
        <p:txBody>
          <a:bodyPr wrap="square" rtlCol="0">
            <a:spAutoFit/>
          </a:bodyPr>
          <a:lstStyle/>
          <a:p>
            <a:r>
              <a:rPr lang="en-US" dirty="0" err="1">
                <a:solidFill>
                  <a:srgbClr val="FF0000"/>
                </a:solidFill>
              </a:rPr>
              <a:t>Maximise</a:t>
            </a:r>
            <a:r>
              <a:rPr lang="en-US" dirty="0">
                <a:solidFill>
                  <a:srgbClr val="FF0000"/>
                </a:solidFill>
              </a:rPr>
              <a:t> number of</a:t>
            </a:r>
          </a:p>
          <a:p>
            <a:r>
              <a:rPr lang="en-US" dirty="0">
                <a:solidFill>
                  <a:srgbClr val="FF0000"/>
                </a:solidFill>
              </a:rPr>
              <a:t>readers</a:t>
            </a:r>
          </a:p>
        </p:txBody>
      </p:sp>
      <p:sp>
        <p:nvSpPr>
          <p:cNvPr id="26" name="TextBox 25">
            <a:extLst>
              <a:ext uri="{FF2B5EF4-FFF2-40B4-BE49-F238E27FC236}">
                <a16:creationId xmlns:a16="http://schemas.microsoft.com/office/drawing/2014/main" id="{C114CFD3-9050-484B-9CE1-61B8F0B96F6D}"/>
              </a:ext>
            </a:extLst>
          </p:cNvPr>
          <p:cNvSpPr txBox="1"/>
          <p:nvPr/>
        </p:nvSpPr>
        <p:spPr>
          <a:xfrm>
            <a:off x="719792" y="5198360"/>
            <a:ext cx="1943737" cy="369332"/>
          </a:xfrm>
          <a:prstGeom prst="rect">
            <a:avLst/>
          </a:prstGeom>
          <a:noFill/>
        </p:spPr>
        <p:txBody>
          <a:bodyPr wrap="none" rtlCol="0">
            <a:spAutoFit/>
          </a:bodyPr>
          <a:lstStyle/>
          <a:p>
            <a:r>
              <a:rPr lang="en-US" dirty="0">
                <a:solidFill>
                  <a:srgbClr val="FF0000"/>
                </a:solidFill>
              </a:rPr>
              <a:t>Keep clients happy</a:t>
            </a:r>
          </a:p>
        </p:txBody>
      </p:sp>
      <p:sp>
        <p:nvSpPr>
          <p:cNvPr id="28" name="TextBox 27">
            <a:extLst>
              <a:ext uri="{FF2B5EF4-FFF2-40B4-BE49-F238E27FC236}">
                <a16:creationId xmlns:a16="http://schemas.microsoft.com/office/drawing/2014/main" id="{85C6F10A-0F56-EA41-B898-FAE4AC8A1169}"/>
              </a:ext>
            </a:extLst>
          </p:cNvPr>
          <p:cNvSpPr txBox="1"/>
          <p:nvPr/>
        </p:nvSpPr>
        <p:spPr>
          <a:xfrm>
            <a:off x="3668407" y="4408691"/>
            <a:ext cx="1908838" cy="923330"/>
          </a:xfrm>
          <a:prstGeom prst="rect">
            <a:avLst/>
          </a:prstGeom>
          <a:noFill/>
        </p:spPr>
        <p:txBody>
          <a:bodyPr wrap="square" rtlCol="0">
            <a:spAutoFit/>
          </a:bodyPr>
          <a:lstStyle/>
          <a:p>
            <a:r>
              <a:rPr lang="en-US" dirty="0">
                <a:solidFill>
                  <a:srgbClr val="FF0000"/>
                </a:solidFill>
              </a:rPr>
              <a:t>Keep ministers/voters happy</a:t>
            </a:r>
          </a:p>
        </p:txBody>
      </p:sp>
      <p:sp>
        <p:nvSpPr>
          <p:cNvPr id="35" name="TextBox 34">
            <a:extLst>
              <a:ext uri="{FF2B5EF4-FFF2-40B4-BE49-F238E27FC236}">
                <a16:creationId xmlns:a16="http://schemas.microsoft.com/office/drawing/2014/main" id="{FB67EFA5-A619-0149-8F3E-0DA3EAF4B7F3}"/>
              </a:ext>
            </a:extLst>
          </p:cNvPr>
          <p:cNvSpPr txBox="1"/>
          <p:nvPr/>
        </p:nvSpPr>
        <p:spPr>
          <a:xfrm>
            <a:off x="6995834" y="5222841"/>
            <a:ext cx="2208488" cy="646331"/>
          </a:xfrm>
          <a:prstGeom prst="rect">
            <a:avLst/>
          </a:prstGeom>
          <a:noFill/>
        </p:spPr>
        <p:txBody>
          <a:bodyPr wrap="square" rtlCol="0">
            <a:spAutoFit/>
          </a:bodyPr>
          <a:lstStyle/>
          <a:p>
            <a:r>
              <a:rPr lang="en-US" dirty="0" err="1">
                <a:solidFill>
                  <a:srgbClr val="FF0000"/>
                </a:solidFill>
              </a:rPr>
              <a:t>Maximise</a:t>
            </a:r>
            <a:r>
              <a:rPr lang="en-US" dirty="0">
                <a:solidFill>
                  <a:srgbClr val="FF0000"/>
                </a:solidFill>
              </a:rPr>
              <a:t> number of voters</a:t>
            </a:r>
          </a:p>
        </p:txBody>
      </p:sp>
      <p:sp>
        <p:nvSpPr>
          <p:cNvPr id="38" name="TextBox 37">
            <a:extLst>
              <a:ext uri="{FF2B5EF4-FFF2-40B4-BE49-F238E27FC236}">
                <a16:creationId xmlns:a16="http://schemas.microsoft.com/office/drawing/2014/main" id="{E62A74B3-690E-0E48-BB01-FF648CE345B9}"/>
              </a:ext>
            </a:extLst>
          </p:cNvPr>
          <p:cNvSpPr txBox="1"/>
          <p:nvPr/>
        </p:nvSpPr>
        <p:spPr>
          <a:xfrm>
            <a:off x="3225801" y="3522230"/>
            <a:ext cx="1701800" cy="830997"/>
          </a:xfrm>
          <a:prstGeom prst="rect">
            <a:avLst/>
          </a:prstGeom>
          <a:noFill/>
          <a:ln>
            <a:solidFill>
              <a:schemeClr val="tx1"/>
            </a:solidFill>
          </a:ln>
        </p:spPr>
        <p:txBody>
          <a:bodyPr wrap="square" rtlCol="0">
            <a:spAutoFit/>
          </a:bodyPr>
          <a:lstStyle/>
          <a:p>
            <a:pPr algn="ctr"/>
            <a:r>
              <a:rPr lang="en-US" sz="1600" dirty="0"/>
              <a:t>Government Depts /</a:t>
            </a:r>
          </a:p>
          <a:p>
            <a:pPr algn="ctr"/>
            <a:r>
              <a:rPr lang="en-US" sz="1600" dirty="0"/>
              <a:t>NGOs </a:t>
            </a:r>
            <a:r>
              <a:rPr lang="en-US" sz="1600" dirty="0" err="1"/>
              <a:t>etc</a:t>
            </a:r>
            <a:endParaRPr lang="en-US" sz="1600" dirty="0"/>
          </a:p>
        </p:txBody>
      </p:sp>
    </p:spTree>
    <p:extLst>
      <p:ext uri="{BB962C8B-B14F-4D97-AF65-F5344CB8AC3E}">
        <p14:creationId xmlns:p14="http://schemas.microsoft.com/office/powerpoint/2010/main" val="3492614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8A662-8761-A04B-BC17-CFFD7435DADF}"/>
              </a:ext>
            </a:extLst>
          </p:cNvPr>
          <p:cNvPicPr>
            <a:picLocks noChangeAspect="1"/>
          </p:cNvPicPr>
          <p:nvPr/>
        </p:nvPicPr>
        <p:blipFill>
          <a:blip r:embed="rId3"/>
          <a:stretch>
            <a:fillRect/>
          </a:stretch>
        </p:blipFill>
        <p:spPr>
          <a:xfrm>
            <a:off x="-1" y="-1"/>
            <a:ext cx="12196911" cy="5899759"/>
          </a:xfrm>
          <a:prstGeom prst="rect">
            <a:avLst/>
          </a:prstGeom>
        </p:spPr>
      </p:pic>
      <p:grpSp>
        <p:nvGrpSpPr>
          <p:cNvPr id="4" name="Group 3">
            <a:extLst>
              <a:ext uri="{FF2B5EF4-FFF2-40B4-BE49-F238E27FC236}">
                <a16:creationId xmlns:a16="http://schemas.microsoft.com/office/drawing/2014/main" id="{DD985513-DCA1-1B4A-94FC-B81028305EEA}"/>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3E70D8AC-8E1C-2944-8CD4-3B9857339B91}"/>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6EE8EC7-619C-CE4F-9EBD-32591F4ECDA0}"/>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A8B14CC0-FC6A-BF46-817F-05488B357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CC8B7558-32E4-374B-B9BA-13AE09AD5CE9}"/>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006AE19A-B98E-C14D-87E0-9CDE155D2193}"/>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Tree>
    <p:extLst>
      <p:ext uri="{BB962C8B-B14F-4D97-AF65-F5344CB8AC3E}">
        <p14:creationId xmlns:p14="http://schemas.microsoft.com/office/powerpoint/2010/main" val="2063121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72F10-0C1D-2C40-BE78-9C5BD2C80A8C}"/>
              </a:ext>
            </a:extLst>
          </p:cNvPr>
          <p:cNvPicPr>
            <a:picLocks noChangeAspect="1"/>
          </p:cNvPicPr>
          <p:nvPr/>
        </p:nvPicPr>
        <p:blipFill>
          <a:blip r:embed="rId3"/>
          <a:stretch>
            <a:fillRect/>
          </a:stretch>
        </p:blipFill>
        <p:spPr>
          <a:xfrm>
            <a:off x="388307" y="1426054"/>
            <a:ext cx="11415386" cy="1021316"/>
          </a:xfrm>
          <a:prstGeom prst="rect">
            <a:avLst/>
          </a:prstGeom>
        </p:spPr>
      </p:pic>
      <p:sp>
        <p:nvSpPr>
          <p:cNvPr id="5" name="Rectangle 4">
            <a:extLst>
              <a:ext uri="{FF2B5EF4-FFF2-40B4-BE49-F238E27FC236}">
                <a16:creationId xmlns:a16="http://schemas.microsoft.com/office/drawing/2014/main" id="{09D026EB-7A59-2041-BD15-4DCE945133A2}"/>
              </a:ext>
            </a:extLst>
          </p:cNvPr>
          <p:cNvSpPr/>
          <p:nvPr/>
        </p:nvSpPr>
        <p:spPr>
          <a:xfrm>
            <a:off x="11790993" y="1191846"/>
            <a:ext cx="111860" cy="135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023A9A-F543-D742-B86E-C94451AB0343}"/>
              </a:ext>
            </a:extLst>
          </p:cNvPr>
          <p:cNvSpPr txBox="1"/>
          <p:nvPr/>
        </p:nvSpPr>
        <p:spPr>
          <a:xfrm>
            <a:off x="1126447" y="952500"/>
            <a:ext cx="997389" cy="369332"/>
          </a:xfrm>
          <a:prstGeom prst="rect">
            <a:avLst/>
          </a:prstGeom>
          <a:noFill/>
        </p:spPr>
        <p:txBody>
          <a:bodyPr wrap="none" rtlCol="0">
            <a:spAutoFit/>
          </a:bodyPr>
          <a:lstStyle/>
          <a:p>
            <a:r>
              <a:rPr lang="en-US" dirty="0"/>
              <a:t>Very low</a:t>
            </a:r>
          </a:p>
        </p:txBody>
      </p:sp>
      <p:sp>
        <p:nvSpPr>
          <p:cNvPr id="7" name="TextBox 6">
            <a:extLst>
              <a:ext uri="{FF2B5EF4-FFF2-40B4-BE49-F238E27FC236}">
                <a16:creationId xmlns:a16="http://schemas.microsoft.com/office/drawing/2014/main" id="{23B6675F-6B0B-1A49-AD64-E3E0C09B8F7E}"/>
              </a:ext>
            </a:extLst>
          </p:cNvPr>
          <p:cNvSpPr txBox="1"/>
          <p:nvPr/>
        </p:nvSpPr>
        <p:spPr>
          <a:xfrm>
            <a:off x="5130800" y="952500"/>
            <a:ext cx="568489" cy="369332"/>
          </a:xfrm>
          <a:prstGeom prst="rect">
            <a:avLst/>
          </a:prstGeom>
          <a:noFill/>
        </p:spPr>
        <p:txBody>
          <a:bodyPr wrap="none" rtlCol="0">
            <a:spAutoFit/>
          </a:bodyPr>
          <a:lstStyle/>
          <a:p>
            <a:r>
              <a:rPr lang="en-US" dirty="0"/>
              <a:t>Low</a:t>
            </a:r>
          </a:p>
        </p:txBody>
      </p:sp>
      <p:sp>
        <p:nvSpPr>
          <p:cNvPr id="8" name="TextBox 7">
            <a:extLst>
              <a:ext uri="{FF2B5EF4-FFF2-40B4-BE49-F238E27FC236}">
                <a16:creationId xmlns:a16="http://schemas.microsoft.com/office/drawing/2014/main" id="{8174127B-E821-5D47-9BF0-6C8B406E3E52}"/>
              </a:ext>
            </a:extLst>
          </p:cNvPr>
          <p:cNvSpPr txBox="1"/>
          <p:nvPr/>
        </p:nvSpPr>
        <p:spPr>
          <a:xfrm>
            <a:off x="8953500" y="952500"/>
            <a:ext cx="1114664" cy="369332"/>
          </a:xfrm>
          <a:prstGeom prst="rect">
            <a:avLst/>
          </a:prstGeom>
          <a:noFill/>
        </p:spPr>
        <p:txBody>
          <a:bodyPr wrap="none" rtlCol="0">
            <a:spAutoFit/>
          </a:bodyPr>
          <a:lstStyle/>
          <a:p>
            <a:r>
              <a:rPr lang="en-US" dirty="0"/>
              <a:t>Moderate</a:t>
            </a:r>
          </a:p>
        </p:txBody>
      </p:sp>
      <p:sp>
        <p:nvSpPr>
          <p:cNvPr id="9" name="TextBox 8">
            <a:extLst>
              <a:ext uri="{FF2B5EF4-FFF2-40B4-BE49-F238E27FC236}">
                <a16:creationId xmlns:a16="http://schemas.microsoft.com/office/drawing/2014/main" id="{30054C7E-57C8-D349-B7ED-369E08AB56D8}"/>
              </a:ext>
            </a:extLst>
          </p:cNvPr>
          <p:cNvSpPr txBox="1"/>
          <p:nvPr/>
        </p:nvSpPr>
        <p:spPr>
          <a:xfrm>
            <a:off x="10782300" y="952500"/>
            <a:ext cx="1265090" cy="369332"/>
          </a:xfrm>
          <a:prstGeom prst="rect">
            <a:avLst/>
          </a:prstGeom>
          <a:noFill/>
        </p:spPr>
        <p:txBody>
          <a:bodyPr wrap="none" rtlCol="0">
            <a:spAutoFit/>
          </a:bodyPr>
          <a:lstStyle/>
          <a:p>
            <a:r>
              <a:rPr lang="en-US" dirty="0"/>
              <a:t>High/v high</a:t>
            </a:r>
          </a:p>
        </p:txBody>
      </p:sp>
      <p:sp>
        <p:nvSpPr>
          <p:cNvPr id="10" name="TextBox 9">
            <a:extLst>
              <a:ext uri="{FF2B5EF4-FFF2-40B4-BE49-F238E27FC236}">
                <a16:creationId xmlns:a16="http://schemas.microsoft.com/office/drawing/2014/main" id="{65899E1C-967B-5F4B-A7A0-BC0C14239B32}"/>
              </a:ext>
            </a:extLst>
          </p:cNvPr>
          <p:cNvSpPr txBox="1"/>
          <p:nvPr/>
        </p:nvSpPr>
        <p:spPr>
          <a:xfrm>
            <a:off x="495300" y="393700"/>
            <a:ext cx="4023537" cy="400110"/>
          </a:xfrm>
          <a:prstGeom prst="rect">
            <a:avLst/>
          </a:prstGeom>
          <a:noFill/>
        </p:spPr>
        <p:txBody>
          <a:bodyPr wrap="none" rtlCol="0">
            <a:spAutoFit/>
          </a:bodyPr>
          <a:lstStyle/>
          <a:p>
            <a:r>
              <a:rPr lang="en-US" sz="2000" b="1" dirty="0"/>
              <a:t>Actual evidence for causality in data</a:t>
            </a:r>
          </a:p>
        </p:txBody>
      </p:sp>
      <p:sp>
        <p:nvSpPr>
          <p:cNvPr id="24" name="Rectangle 23">
            <a:extLst>
              <a:ext uri="{FF2B5EF4-FFF2-40B4-BE49-F238E27FC236}">
                <a16:creationId xmlns:a16="http://schemas.microsoft.com/office/drawing/2014/main" id="{AAA7366C-7D3F-C045-96FD-2194F2A33066}"/>
              </a:ext>
            </a:extLst>
          </p:cNvPr>
          <p:cNvSpPr/>
          <p:nvPr/>
        </p:nvSpPr>
        <p:spPr>
          <a:xfrm>
            <a:off x="439369" y="5431946"/>
            <a:ext cx="55930" cy="750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26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72F10-0C1D-2C40-BE78-9C5BD2C80A8C}"/>
              </a:ext>
            </a:extLst>
          </p:cNvPr>
          <p:cNvPicPr>
            <a:picLocks noChangeAspect="1"/>
          </p:cNvPicPr>
          <p:nvPr/>
        </p:nvPicPr>
        <p:blipFill>
          <a:blip r:embed="rId3"/>
          <a:stretch>
            <a:fillRect/>
          </a:stretch>
        </p:blipFill>
        <p:spPr>
          <a:xfrm>
            <a:off x="388307" y="1426054"/>
            <a:ext cx="11415386" cy="1021316"/>
          </a:xfrm>
          <a:prstGeom prst="rect">
            <a:avLst/>
          </a:prstGeom>
        </p:spPr>
      </p:pic>
      <p:sp>
        <p:nvSpPr>
          <p:cNvPr id="5" name="Rectangle 4">
            <a:extLst>
              <a:ext uri="{FF2B5EF4-FFF2-40B4-BE49-F238E27FC236}">
                <a16:creationId xmlns:a16="http://schemas.microsoft.com/office/drawing/2014/main" id="{09D026EB-7A59-2041-BD15-4DCE945133A2}"/>
              </a:ext>
            </a:extLst>
          </p:cNvPr>
          <p:cNvSpPr/>
          <p:nvPr/>
        </p:nvSpPr>
        <p:spPr>
          <a:xfrm>
            <a:off x="11790993" y="1191846"/>
            <a:ext cx="111860" cy="135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023A9A-F543-D742-B86E-C94451AB0343}"/>
              </a:ext>
            </a:extLst>
          </p:cNvPr>
          <p:cNvSpPr txBox="1"/>
          <p:nvPr/>
        </p:nvSpPr>
        <p:spPr>
          <a:xfrm>
            <a:off x="1126447" y="952500"/>
            <a:ext cx="997389" cy="369332"/>
          </a:xfrm>
          <a:prstGeom prst="rect">
            <a:avLst/>
          </a:prstGeom>
          <a:noFill/>
        </p:spPr>
        <p:txBody>
          <a:bodyPr wrap="none" rtlCol="0">
            <a:spAutoFit/>
          </a:bodyPr>
          <a:lstStyle/>
          <a:p>
            <a:r>
              <a:rPr lang="en-US" dirty="0"/>
              <a:t>Very low</a:t>
            </a:r>
          </a:p>
        </p:txBody>
      </p:sp>
      <p:sp>
        <p:nvSpPr>
          <p:cNvPr id="7" name="TextBox 6">
            <a:extLst>
              <a:ext uri="{FF2B5EF4-FFF2-40B4-BE49-F238E27FC236}">
                <a16:creationId xmlns:a16="http://schemas.microsoft.com/office/drawing/2014/main" id="{23B6675F-6B0B-1A49-AD64-E3E0C09B8F7E}"/>
              </a:ext>
            </a:extLst>
          </p:cNvPr>
          <p:cNvSpPr txBox="1"/>
          <p:nvPr/>
        </p:nvSpPr>
        <p:spPr>
          <a:xfrm>
            <a:off x="5130800" y="952500"/>
            <a:ext cx="568489" cy="369332"/>
          </a:xfrm>
          <a:prstGeom prst="rect">
            <a:avLst/>
          </a:prstGeom>
          <a:noFill/>
        </p:spPr>
        <p:txBody>
          <a:bodyPr wrap="none" rtlCol="0">
            <a:spAutoFit/>
          </a:bodyPr>
          <a:lstStyle/>
          <a:p>
            <a:r>
              <a:rPr lang="en-US" dirty="0"/>
              <a:t>Low</a:t>
            </a:r>
          </a:p>
        </p:txBody>
      </p:sp>
      <p:sp>
        <p:nvSpPr>
          <p:cNvPr id="8" name="TextBox 7">
            <a:extLst>
              <a:ext uri="{FF2B5EF4-FFF2-40B4-BE49-F238E27FC236}">
                <a16:creationId xmlns:a16="http://schemas.microsoft.com/office/drawing/2014/main" id="{8174127B-E821-5D47-9BF0-6C8B406E3E52}"/>
              </a:ext>
            </a:extLst>
          </p:cNvPr>
          <p:cNvSpPr txBox="1"/>
          <p:nvPr/>
        </p:nvSpPr>
        <p:spPr>
          <a:xfrm>
            <a:off x="8953500" y="952500"/>
            <a:ext cx="1114664" cy="369332"/>
          </a:xfrm>
          <a:prstGeom prst="rect">
            <a:avLst/>
          </a:prstGeom>
          <a:noFill/>
        </p:spPr>
        <p:txBody>
          <a:bodyPr wrap="none" rtlCol="0">
            <a:spAutoFit/>
          </a:bodyPr>
          <a:lstStyle/>
          <a:p>
            <a:r>
              <a:rPr lang="en-US" dirty="0"/>
              <a:t>Moderate</a:t>
            </a:r>
          </a:p>
        </p:txBody>
      </p:sp>
      <p:sp>
        <p:nvSpPr>
          <p:cNvPr id="9" name="TextBox 8">
            <a:extLst>
              <a:ext uri="{FF2B5EF4-FFF2-40B4-BE49-F238E27FC236}">
                <a16:creationId xmlns:a16="http://schemas.microsoft.com/office/drawing/2014/main" id="{30054C7E-57C8-D349-B7ED-369E08AB56D8}"/>
              </a:ext>
            </a:extLst>
          </p:cNvPr>
          <p:cNvSpPr txBox="1"/>
          <p:nvPr/>
        </p:nvSpPr>
        <p:spPr>
          <a:xfrm>
            <a:off x="10782300" y="952500"/>
            <a:ext cx="1265090" cy="369332"/>
          </a:xfrm>
          <a:prstGeom prst="rect">
            <a:avLst/>
          </a:prstGeom>
          <a:noFill/>
        </p:spPr>
        <p:txBody>
          <a:bodyPr wrap="none" rtlCol="0">
            <a:spAutoFit/>
          </a:bodyPr>
          <a:lstStyle/>
          <a:p>
            <a:r>
              <a:rPr lang="en-US" dirty="0"/>
              <a:t>High/v high</a:t>
            </a:r>
          </a:p>
        </p:txBody>
      </p:sp>
      <p:sp>
        <p:nvSpPr>
          <p:cNvPr id="10" name="TextBox 9">
            <a:extLst>
              <a:ext uri="{FF2B5EF4-FFF2-40B4-BE49-F238E27FC236}">
                <a16:creationId xmlns:a16="http://schemas.microsoft.com/office/drawing/2014/main" id="{65899E1C-967B-5F4B-A7A0-BC0C14239B32}"/>
              </a:ext>
            </a:extLst>
          </p:cNvPr>
          <p:cNvSpPr txBox="1"/>
          <p:nvPr/>
        </p:nvSpPr>
        <p:spPr>
          <a:xfrm>
            <a:off x="495300" y="393700"/>
            <a:ext cx="4023537" cy="400110"/>
          </a:xfrm>
          <a:prstGeom prst="rect">
            <a:avLst/>
          </a:prstGeom>
          <a:noFill/>
        </p:spPr>
        <p:txBody>
          <a:bodyPr wrap="none" rtlCol="0">
            <a:spAutoFit/>
          </a:bodyPr>
          <a:lstStyle/>
          <a:p>
            <a:r>
              <a:rPr lang="en-US" sz="2000" b="1" dirty="0"/>
              <a:t>Actual evidence for causality in data</a:t>
            </a:r>
          </a:p>
        </p:txBody>
      </p:sp>
      <p:pic>
        <p:nvPicPr>
          <p:cNvPr id="12" name="Picture 11">
            <a:extLst>
              <a:ext uri="{FF2B5EF4-FFF2-40B4-BE49-F238E27FC236}">
                <a16:creationId xmlns:a16="http://schemas.microsoft.com/office/drawing/2014/main" id="{BEBFD233-58E0-3648-8937-2D1755C3FF77}"/>
              </a:ext>
            </a:extLst>
          </p:cNvPr>
          <p:cNvPicPr>
            <a:picLocks noChangeAspect="1"/>
          </p:cNvPicPr>
          <p:nvPr/>
        </p:nvPicPr>
        <p:blipFill>
          <a:blip r:embed="rId4"/>
          <a:stretch>
            <a:fillRect/>
          </a:stretch>
        </p:blipFill>
        <p:spPr>
          <a:xfrm>
            <a:off x="404087" y="3482946"/>
            <a:ext cx="11425006" cy="787400"/>
          </a:xfrm>
          <a:prstGeom prst="rect">
            <a:avLst/>
          </a:prstGeom>
        </p:spPr>
      </p:pic>
      <p:sp>
        <p:nvSpPr>
          <p:cNvPr id="13" name="TextBox 12">
            <a:extLst>
              <a:ext uri="{FF2B5EF4-FFF2-40B4-BE49-F238E27FC236}">
                <a16:creationId xmlns:a16="http://schemas.microsoft.com/office/drawing/2014/main" id="{8236C787-ABE4-BD41-8568-F311ECC9FE42}"/>
              </a:ext>
            </a:extLst>
          </p:cNvPr>
          <p:cNvSpPr txBox="1"/>
          <p:nvPr/>
        </p:nvSpPr>
        <p:spPr>
          <a:xfrm>
            <a:off x="495299" y="2695545"/>
            <a:ext cx="4053354" cy="400110"/>
          </a:xfrm>
          <a:prstGeom prst="rect">
            <a:avLst/>
          </a:prstGeom>
          <a:noFill/>
        </p:spPr>
        <p:txBody>
          <a:bodyPr wrap="none" rtlCol="0">
            <a:spAutoFit/>
          </a:bodyPr>
          <a:lstStyle/>
          <a:p>
            <a:r>
              <a:rPr lang="en-US" sz="2000" b="1" dirty="0"/>
              <a:t>Strength of causal language in paper</a:t>
            </a:r>
          </a:p>
        </p:txBody>
      </p:sp>
      <p:sp>
        <p:nvSpPr>
          <p:cNvPr id="14" name="TextBox 13">
            <a:extLst>
              <a:ext uri="{FF2B5EF4-FFF2-40B4-BE49-F238E27FC236}">
                <a16:creationId xmlns:a16="http://schemas.microsoft.com/office/drawing/2014/main" id="{4641A932-B374-7A45-862C-093CEF4972B0}"/>
              </a:ext>
            </a:extLst>
          </p:cNvPr>
          <p:cNvSpPr txBox="1"/>
          <p:nvPr/>
        </p:nvSpPr>
        <p:spPr>
          <a:xfrm>
            <a:off x="2785886" y="3200993"/>
            <a:ext cx="711605" cy="369332"/>
          </a:xfrm>
          <a:prstGeom prst="rect">
            <a:avLst/>
          </a:prstGeom>
          <a:noFill/>
        </p:spPr>
        <p:txBody>
          <a:bodyPr wrap="none" rtlCol="0">
            <a:spAutoFit/>
          </a:bodyPr>
          <a:lstStyle/>
          <a:p>
            <a:r>
              <a:rPr lang="en-US" dirty="0"/>
              <a:t>Weak</a:t>
            </a:r>
          </a:p>
        </p:txBody>
      </p:sp>
      <p:sp>
        <p:nvSpPr>
          <p:cNvPr id="15" name="TextBox 14">
            <a:extLst>
              <a:ext uri="{FF2B5EF4-FFF2-40B4-BE49-F238E27FC236}">
                <a16:creationId xmlns:a16="http://schemas.microsoft.com/office/drawing/2014/main" id="{407541FA-84E7-474B-9885-7A9E24786453}"/>
              </a:ext>
            </a:extLst>
          </p:cNvPr>
          <p:cNvSpPr txBox="1"/>
          <p:nvPr/>
        </p:nvSpPr>
        <p:spPr>
          <a:xfrm>
            <a:off x="7302500" y="3202863"/>
            <a:ext cx="1114664" cy="369332"/>
          </a:xfrm>
          <a:prstGeom prst="rect">
            <a:avLst/>
          </a:prstGeom>
          <a:noFill/>
        </p:spPr>
        <p:txBody>
          <a:bodyPr wrap="none" rtlCol="0">
            <a:spAutoFit/>
          </a:bodyPr>
          <a:lstStyle/>
          <a:p>
            <a:r>
              <a:rPr lang="en-US" dirty="0"/>
              <a:t>Moderate</a:t>
            </a:r>
          </a:p>
        </p:txBody>
      </p:sp>
      <p:sp>
        <p:nvSpPr>
          <p:cNvPr id="16" name="TextBox 15">
            <a:extLst>
              <a:ext uri="{FF2B5EF4-FFF2-40B4-BE49-F238E27FC236}">
                <a16:creationId xmlns:a16="http://schemas.microsoft.com/office/drawing/2014/main" id="{F13B12DE-6304-2340-B8B0-4EE43DD6D117}"/>
              </a:ext>
            </a:extLst>
          </p:cNvPr>
          <p:cNvSpPr txBox="1"/>
          <p:nvPr/>
        </p:nvSpPr>
        <p:spPr>
          <a:xfrm>
            <a:off x="10117086" y="3200993"/>
            <a:ext cx="796500" cy="369332"/>
          </a:xfrm>
          <a:prstGeom prst="rect">
            <a:avLst/>
          </a:prstGeom>
          <a:noFill/>
        </p:spPr>
        <p:txBody>
          <a:bodyPr wrap="none" rtlCol="0">
            <a:spAutoFit/>
          </a:bodyPr>
          <a:lstStyle/>
          <a:p>
            <a:r>
              <a:rPr lang="en-US" dirty="0"/>
              <a:t>Strong</a:t>
            </a:r>
          </a:p>
        </p:txBody>
      </p:sp>
      <p:cxnSp>
        <p:nvCxnSpPr>
          <p:cNvPr id="18" name="Straight Connector 17">
            <a:extLst>
              <a:ext uri="{FF2B5EF4-FFF2-40B4-BE49-F238E27FC236}">
                <a16:creationId xmlns:a16="http://schemas.microsoft.com/office/drawing/2014/main" id="{22F5911D-5A17-C848-95E4-3CDFAD3F2E3D}"/>
              </a:ext>
            </a:extLst>
          </p:cNvPr>
          <p:cNvCxnSpPr/>
          <p:nvPr/>
        </p:nvCxnSpPr>
        <p:spPr>
          <a:xfrm flipH="1">
            <a:off x="9510832" y="2324100"/>
            <a:ext cx="1093668" cy="106155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F62B9C-80BA-4149-B264-3BC979476CE8}"/>
              </a:ext>
            </a:extLst>
          </p:cNvPr>
          <p:cNvCxnSpPr>
            <a:cxnSpLocks/>
          </p:cNvCxnSpPr>
          <p:nvPr/>
        </p:nvCxnSpPr>
        <p:spPr>
          <a:xfrm flipH="1">
            <a:off x="6116590" y="2324100"/>
            <a:ext cx="2007937" cy="110804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AA7366C-7D3F-C045-96FD-2194F2A33066}"/>
              </a:ext>
            </a:extLst>
          </p:cNvPr>
          <p:cNvSpPr/>
          <p:nvPr/>
        </p:nvSpPr>
        <p:spPr>
          <a:xfrm>
            <a:off x="439369" y="5431946"/>
            <a:ext cx="55930" cy="750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0807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72F10-0C1D-2C40-BE78-9C5BD2C80A8C}"/>
              </a:ext>
            </a:extLst>
          </p:cNvPr>
          <p:cNvPicPr>
            <a:picLocks noChangeAspect="1"/>
          </p:cNvPicPr>
          <p:nvPr/>
        </p:nvPicPr>
        <p:blipFill>
          <a:blip r:embed="rId3"/>
          <a:stretch>
            <a:fillRect/>
          </a:stretch>
        </p:blipFill>
        <p:spPr>
          <a:xfrm>
            <a:off x="388307" y="1426054"/>
            <a:ext cx="11415386" cy="1021316"/>
          </a:xfrm>
          <a:prstGeom prst="rect">
            <a:avLst/>
          </a:prstGeom>
        </p:spPr>
      </p:pic>
      <p:sp>
        <p:nvSpPr>
          <p:cNvPr id="5" name="Rectangle 4">
            <a:extLst>
              <a:ext uri="{FF2B5EF4-FFF2-40B4-BE49-F238E27FC236}">
                <a16:creationId xmlns:a16="http://schemas.microsoft.com/office/drawing/2014/main" id="{09D026EB-7A59-2041-BD15-4DCE945133A2}"/>
              </a:ext>
            </a:extLst>
          </p:cNvPr>
          <p:cNvSpPr/>
          <p:nvPr/>
        </p:nvSpPr>
        <p:spPr>
          <a:xfrm>
            <a:off x="11790993" y="1191846"/>
            <a:ext cx="111860" cy="135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023A9A-F543-D742-B86E-C94451AB0343}"/>
              </a:ext>
            </a:extLst>
          </p:cNvPr>
          <p:cNvSpPr txBox="1"/>
          <p:nvPr/>
        </p:nvSpPr>
        <p:spPr>
          <a:xfrm>
            <a:off x="1126447" y="952500"/>
            <a:ext cx="997389" cy="369332"/>
          </a:xfrm>
          <a:prstGeom prst="rect">
            <a:avLst/>
          </a:prstGeom>
          <a:noFill/>
        </p:spPr>
        <p:txBody>
          <a:bodyPr wrap="none" rtlCol="0">
            <a:spAutoFit/>
          </a:bodyPr>
          <a:lstStyle/>
          <a:p>
            <a:r>
              <a:rPr lang="en-US" dirty="0"/>
              <a:t>Very low</a:t>
            </a:r>
          </a:p>
        </p:txBody>
      </p:sp>
      <p:sp>
        <p:nvSpPr>
          <p:cNvPr id="7" name="TextBox 6">
            <a:extLst>
              <a:ext uri="{FF2B5EF4-FFF2-40B4-BE49-F238E27FC236}">
                <a16:creationId xmlns:a16="http://schemas.microsoft.com/office/drawing/2014/main" id="{23B6675F-6B0B-1A49-AD64-E3E0C09B8F7E}"/>
              </a:ext>
            </a:extLst>
          </p:cNvPr>
          <p:cNvSpPr txBox="1"/>
          <p:nvPr/>
        </p:nvSpPr>
        <p:spPr>
          <a:xfrm>
            <a:off x="5130800" y="952500"/>
            <a:ext cx="568489" cy="369332"/>
          </a:xfrm>
          <a:prstGeom prst="rect">
            <a:avLst/>
          </a:prstGeom>
          <a:noFill/>
        </p:spPr>
        <p:txBody>
          <a:bodyPr wrap="none" rtlCol="0">
            <a:spAutoFit/>
          </a:bodyPr>
          <a:lstStyle/>
          <a:p>
            <a:r>
              <a:rPr lang="en-US" dirty="0"/>
              <a:t>Low</a:t>
            </a:r>
          </a:p>
        </p:txBody>
      </p:sp>
      <p:sp>
        <p:nvSpPr>
          <p:cNvPr id="8" name="TextBox 7">
            <a:extLst>
              <a:ext uri="{FF2B5EF4-FFF2-40B4-BE49-F238E27FC236}">
                <a16:creationId xmlns:a16="http://schemas.microsoft.com/office/drawing/2014/main" id="{8174127B-E821-5D47-9BF0-6C8B406E3E52}"/>
              </a:ext>
            </a:extLst>
          </p:cNvPr>
          <p:cNvSpPr txBox="1"/>
          <p:nvPr/>
        </p:nvSpPr>
        <p:spPr>
          <a:xfrm>
            <a:off x="8953500" y="952500"/>
            <a:ext cx="1114664" cy="369332"/>
          </a:xfrm>
          <a:prstGeom prst="rect">
            <a:avLst/>
          </a:prstGeom>
          <a:noFill/>
        </p:spPr>
        <p:txBody>
          <a:bodyPr wrap="none" rtlCol="0">
            <a:spAutoFit/>
          </a:bodyPr>
          <a:lstStyle/>
          <a:p>
            <a:r>
              <a:rPr lang="en-US" dirty="0"/>
              <a:t>Moderate</a:t>
            </a:r>
          </a:p>
        </p:txBody>
      </p:sp>
      <p:sp>
        <p:nvSpPr>
          <p:cNvPr id="9" name="TextBox 8">
            <a:extLst>
              <a:ext uri="{FF2B5EF4-FFF2-40B4-BE49-F238E27FC236}">
                <a16:creationId xmlns:a16="http://schemas.microsoft.com/office/drawing/2014/main" id="{30054C7E-57C8-D349-B7ED-369E08AB56D8}"/>
              </a:ext>
            </a:extLst>
          </p:cNvPr>
          <p:cNvSpPr txBox="1"/>
          <p:nvPr/>
        </p:nvSpPr>
        <p:spPr>
          <a:xfrm>
            <a:off x="10782300" y="952500"/>
            <a:ext cx="1265090" cy="369332"/>
          </a:xfrm>
          <a:prstGeom prst="rect">
            <a:avLst/>
          </a:prstGeom>
          <a:noFill/>
        </p:spPr>
        <p:txBody>
          <a:bodyPr wrap="none" rtlCol="0">
            <a:spAutoFit/>
          </a:bodyPr>
          <a:lstStyle/>
          <a:p>
            <a:r>
              <a:rPr lang="en-US" dirty="0"/>
              <a:t>High/v high</a:t>
            </a:r>
          </a:p>
        </p:txBody>
      </p:sp>
      <p:sp>
        <p:nvSpPr>
          <p:cNvPr id="10" name="TextBox 9">
            <a:extLst>
              <a:ext uri="{FF2B5EF4-FFF2-40B4-BE49-F238E27FC236}">
                <a16:creationId xmlns:a16="http://schemas.microsoft.com/office/drawing/2014/main" id="{65899E1C-967B-5F4B-A7A0-BC0C14239B32}"/>
              </a:ext>
            </a:extLst>
          </p:cNvPr>
          <p:cNvSpPr txBox="1"/>
          <p:nvPr/>
        </p:nvSpPr>
        <p:spPr>
          <a:xfrm>
            <a:off x="495300" y="393700"/>
            <a:ext cx="4023537" cy="400110"/>
          </a:xfrm>
          <a:prstGeom prst="rect">
            <a:avLst/>
          </a:prstGeom>
          <a:noFill/>
        </p:spPr>
        <p:txBody>
          <a:bodyPr wrap="none" rtlCol="0">
            <a:spAutoFit/>
          </a:bodyPr>
          <a:lstStyle/>
          <a:p>
            <a:r>
              <a:rPr lang="en-US" sz="2000" b="1" dirty="0"/>
              <a:t>Actual evidence for causality in data</a:t>
            </a:r>
          </a:p>
        </p:txBody>
      </p:sp>
      <p:pic>
        <p:nvPicPr>
          <p:cNvPr id="12" name="Picture 11">
            <a:extLst>
              <a:ext uri="{FF2B5EF4-FFF2-40B4-BE49-F238E27FC236}">
                <a16:creationId xmlns:a16="http://schemas.microsoft.com/office/drawing/2014/main" id="{BEBFD233-58E0-3648-8937-2D1755C3FF77}"/>
              </a:ext>
            </a:extLst>
          </p:cNvPr>
          <p:cNvPicPr>
            <a:picLocks noChangeAspect="1"/>
          </p:cNvPicPr>
          <p:nvPr/>
        </p:nvPicPr>
        <p:blipFill>
          <a:blip r:embed="rId4"/>
          <a:stretch>
            <a:fillRect/>
          </a:stretch>
        </p:blipFill>
        <p:spPr>
          <a:xfrm>
            <a:off x="404087" y="3482946"/>
            <a:ext cx="11425006" cy="787400"/>
          </a:xfrm>
          <a:prstGeom prst="rect">
            <a:avLst/>
          </a:prstGeom>
        </p:spPr>
      </p:pic>
      <p:sp>
        <p:nvSpPr>
          <p:cNvPr id="13" name="TextBox 12">
            <a:extLst>
              <a:ext uri="{FF2B5EF4-FFF2-40B4-BE49-F238E27FC236}">
                <a16:creationId xmlns:a16="http://schemas.microsoft.com/office/drawing/2014/main" id="{8236C787-ABE4-BD41-8568-F311ECC9FE42}"/>
              </a:ext>
            </a:extLst>
          </p:cNvPr>
          <p:cNvSpPr txBox="1"/>
          <p:nvPr/>
        </p:nvSpPr>
        <p:spPr>
          <a:xfrm>
            <a:off x="495299" y="2695545"/>
            <a:ext cx="4053354" cy="400110"/>
          </a:xfrm>
          <a:prstGeom prst="rect">
            <a:avLst/>
          </a:prstGeom>
          <a:noFill/>
        </p:spPr>
        <p:txBody>
          <a:bodyPr wrap="none" rtlCol="0">
            <a:spAutoFit/>
          </a:bodyPr>
          <a:lstStyle/>
          <a:p>
            <a:r>
              <a:rPr lang="en-US" sz="2000" b="1" dirty="0"/>
              <a:t>Strength of causal language in paper</a:t>
            </a:r>
          </a:p>
        </p:txBody>
      </p:sp>
      <p:sp>
        <p:nvSpPr>
          <p:cNvPr id="14" name="TextBox 13">
            <a:extLst>
              <a:ext uri="{FF2B5EF4-FFF2-40B4-BE49-F238E27FC236}">
                <a16:creationId xmlns:a16="http://schemas.microsoft.com/office/drawing/2014/main" id="{4641A932-B374-7A45-862C-093CEF4972B0}"/>
              </a:ext>
            </a:extLst>
          </p:cNvPr>
          <p:cNvSpPr txBox="1"/>
          <p:nvPr/>
        </p:nvSpPr>
        <p:spPr>
          <a:xfrm>
            <a:off x="2785886" y="3200993"/>
            <a:ext cx="711605" cy="369332"/>
          </a:xfrm>
          <a:prstGeom prst="rect">
            <a:avLst/>
          </a:prstGeom>
          <a:noFill/>
        </p:spPr>
        <p:txBody>
          <a:bodyPr wrap="none" rtlCol="0">
            <a:spAutoFit/>
          </a:bodyPr>
          <a:lstStyle/>
          <a:p>
            <a:r>
              <a:rPr lang="en-US" dirty="0"/>
              <a:t>Weak</a:t>
            </a:r>
          </a:p>
        </p:txBody>
      </p:sp>
      <p:sp>
        <p:nvSpPr>
          <p:cNvPr id="15" name="TextBox 14">
            <a:extLst>
              <a:ext uri="{FF2B5EF4-FFF2-40B4-BE49-F238E27FC236}">
                <a16:creationId xmlns:a16="http://schemas.microsoft.com/office/drawing/2014/main" id="{407541FA-84E7-474B-9885-7A9E24786453}"/>
              </a:ext>
            </a:extLst>
          </p:cNvPr>
          <p:cNvSpPr txBox="1"/>
          <p:nvPr/>
        </p:nvSpPr>
        <p:spPr>
          <a:xfrm>
            <a:off x="7302500" y="3202863"/>
            <a:ext cx="1114664" cy="369332"/>
          </a:xfrm>
          <a:prstGeom prst="rect">
            <a:avLst/>
          </a:prstGeom>
          <a:noFill/>
        </p:spPr>
        <p:txBody>
          <a:bodyPr wrap="none" rtlCol="0">
            <a:spAutoFit/>
          </a:bodyPr>
          <a:lstStyle/>
          <a:p>
            <a:r>
              <a:rPr lang="en-US" dirty="0"/>
              <a:t>Moderate</a:t>
            </a:r>
          </a:p>
        </p:txBody>
      </p:sp>
      <p:sp>
        <p:nvSpPr>
          <p:cNvPr id="16" name="TextBox 15">
            <a:extLst>
              <a:ext uri="{FF2B5EF4-FFF2-40B4-BE49-F238E27FC236}">
                <a16:creationId xmlns:a16="http://schemas.microsoft.com/office/drawing/2014/main" id="{F13B12DE-6304-2340-B8B0-4EE43DD6D117}"/>
              </a:ext>
            </a:extLst>
          </p:cNvPr>
          <p:cNvSpPr txBox="1"/>
          <p:nvPr/>
        </p:nvSpPr>
        <p:spPr>
          <a:xfrm>
            <a:off x="10117086" y="3200993"/>
            <a:ext cx="796500" cy="369332"/>
          </a:xfrm>
          <a:prstGeom prst="rect">
            <a:avLst/>
          </a:prstGeom>
          <a:noFill/>
        </p:spPr>
        <p:txBody>
          <a:bodyPr wrap="none" rtlCol="0">
            <a:spAutoFit/>
          </a:bodyPr>
          <a:lstStyle/>
          <a:p>
            <a:r>
              <a:rPr lang="en-US" dirty="0"/>
              <a:t>Strong</a:t>
            </a:r>
          </a:p>
        </p:txBody>
      </p:sp>
      <p:cxnSp>
        <p:nvCxnSpPr>
          <p:cNvPr id="18" name="Straight Connector 17">
            <a:extLst>
              <a:ext uri="{FF2B5EF4-FFF2-40B4-BE49-F238E27FC236}">
                <a16:creationId xmlns:a16="http://schemas.microsoft.com/office/drawing/2014/main" id="{22F5911D-5A17-C848-95E4-3CDFAD3F2E3D}"/>
              </a:ext>
            </a:extLst>
          </p:cNvPr>
          <p:cNvCxnSpPr/>
          <p:nvPr/>
        </p:nvCxnSpPr>
        <p:spPr>
          <a:xfrm flipH="1">
            <a:off x="9510832" y="2324100"/>
            <a:ext cx="1093668" cy="106155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F62B9C-80BA-4149-B264-3BC979476CE8}"/>
              </a:ext>
            </a:extLst>
          </p:cNvPr>
          <p:cNvCxnSpPr>
            <a:cxnSpLocks/>
          </p:cNvCxnSpPr>
          <p:nvPr/>
        </p:nvCxnSpPr>
        <p:spPr>
          <a:xfrm flipH="1">
            <a:off x="6116590" y="2324100"/>
            <a:ext cx="2007937" cy="110804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0F27FAA-5857-DF41-A455-204009FAF4AA}"/>
              </a:ext>
            </a:extLst>
          </p:cNvPr>
          <p:cNvPicPr>
            <a:picLocks noChangeAspect="1"/>
          </p:cNvPicPr>
          <p:nvPr/>
        </p:nvPicPr>
        <p:blipFill>
          <a:blip r:embed="rId5"/>
          <a:stretch>
            <a:fillRect/>
          </a:stretch>
        </p:blipFill>
        <p:spPr>
          <a:xfrm>
            <a:off x="495299" y="5699621"/>
            <a:ext cx="11338914" cy="787400"/>
          </a:xfrm>
          <a:prstGeom prst="rect">
            <a:avLst/>
          </a:prstGeom>
        </p:spPr>
      </p:pic>
      <p:sp>
        <p:nvSpPr>
          <p:cNvPr id="24" name="Rectangle 23">
            <a:extLst>
              <a:ext uri="{FF2B5EF4-FFF2-40B4-BE49-F238E27FC236}">
                <a16:creationId xmlns:a16="http://schemas.microsoft.com/office/drawing/2014/main" id="{AAA7366C-7D3F-C045-96FD-2194F2A33066}"/>
              </a:ext>
            </a:extLst>
          </p:cNvPr>
          <p:cNvSpPr/>
          <p:nvPr/>
        </p:nvSpPr>
        <p:spPr>
          <a:xfrm>
            <a:off x="439369" y="5431946"/>
            <a:ext cx="55930" cy="750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4464450-1101-5847-B19F-70EC0A0EF236}"/>
              </a:ext>
            </a:extLst>
          </p:cNvPr>
          <p:cNvSpPr txBox="1"/>
          <p:nvPr/>
        </p:nvSpPr>
        <p:spPr>
          <a:xfrm>
            <a:off x="436587" y="4753125"/>
            <a:ext cx="4095032" cy="400110"/>
          </a:xfrm>
          <a:prstGeom prst="rect">
            <a:avLst/>
          </a:prstGeom>
          <a:noFill/>
        </p:spPr>
        <p:txBody>
          <a:bodyPr wrap="none" rtlCol="0">
            <a:spAutoFit/>
          </a:bodyPr>
          <a:lstStyle/>
          <a:p>
            <a:r>
              <a:rPr lang="en-US" sz="2000" b="1" dirty="0"/>
              <a:t>Strength of causal language in media</a:t>
            </a:r>
          </a:p>
        </p:txBody>
      </p:sp>
      <p:cxnSp>
        <p:nvCxnSpPr>
          <p:cNvPr id="26" name="Straight Connector 25">
            <a:extLst>
              <a:ext uri="{FF2B5EF4-FFF2-40B4-BE49-F238E27FC236}">
                <a16:creationId xmlns:a16="http://schemas.microsoft.com/office/drawing/2014/main" id="{7BA53FEC-91DA-F344-9474-78DC49C78D00}"/>
              </a:ext>
            </a:extLst>
          </p:cNvPr>
          <p:cNvCxnSpPr>
            <a:cxnSpLocks/>
          </p:cNvCxnSpPr>
          <p:nvPr/>
        </p:nvCxnSpPr>
        <p:spPr>
          <a:xfrm flipH="1">
            <a:off x="6858000" y="4446565"/>
            <a:ext cx="2463800" cy="115576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BE72D5-0A24-374A-B02F-C4ABB5A7DDD6}"/>
              </a:ext>
            </a:extLst>
          </p:cNvPr>
          <p:cNvCxnSpPr>
            <a:cxnSpLocks/>
          </p:cNvCxnSpPr>
          <p:nvPr/>
        </p:nvCxnSpPr>
        <p:spPr>
          <a:xfrm flipH="1">
            <a:off x="2672681" y="4494288"/>
            <a:ext cx="3423320" cy="110804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80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2" name="TextBox 1">
            <a:extLst>
              <a:ext uri="{FF2B5EF4-FFF2-40B4-BE49-F238E27FC236}">
                <a16:creationId xmlns:a16="http://schemas.microsoft.com/office/drawing/2014/main" id="{AAA7195B-FBCC-874F-B171-1A39B3EF599F}"/>
              </a:ext>
            </a:extLst>
          </p:cNvPr>
          <p:cNvSpPr txBox="1"/>
          <p:nvPr/>
        </p:nvSpPr>
        <p:spPr>
          <a:xfrm>
            <a:off x="348342" y="1832758"/>
            <a:ext cx="11495314" cy="2246769"/>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pPr algn="ctr"/>
            <a:r>
              <a:rPr lang="en-US" sz="3600" b="1" dirty="0">
                <a:solidFill>
                  <a:schemeClr val="accent1">
                    <a:lumMod val="20000"/>
                    <a:lumOff val="80000"/>
                  </a:schemeClr>
                </a:solidFill>
              </a:rPr>
              <a:t>What does this mean for scientists and the scientific publishing system?</a:t>
            </a:r>
          </a:p>
          <a:p>
            <a:pPr algn="ctr"/>
            <a:endParaRPr lang="en-US" sz="3600" b="1" dirty="0">
              <a:solidFill>
                <a:schemeClr val="accent1">
                  <a:lumMod val="20000"/>
                  <a:lumOff val="80000"/>
                </a:schemeClr>
              </a:solidFill>
            </a:endParaRPr>
          </a:p>
        </p:txBody>
      </p:sp>
    </p:spTree>
    <p:extLst>
      <p:ext uri="{BB962C8B-B14F-4D97-AF65-F5344CB8AC3E}">
        <p14:creationId xmlns:p14="http://schemas.microsoft.com/office/powerpoint/2010/main" val="225674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F15E76-477B-4245-AD35-4A386090956C}"/>
              </a:ext>
            </a:extLst>
          </p:cNvPr>
          <p:cNvSpPr txBox="1"/>
          <p:nvPr/>
        </p:nvSpPr>
        <p:spPr>
          <a:xfrm>
            <a:off x="511628" y="1074509"/>
            <a:ext cx="11375571" cy="954107"/>
          </a:xfrm>
          <a:prstGeom prst="rect">
            <a:avLst/>
          </a:prstGeom>
          <a:noFill/>
        </p:spPr>
        <p:txBody>
          <a:bodyPr wrap="square" rtlCol="0">
            <a:spAutoFit/>
          </a:bodyPr>
          <a:lstStyle/>
          <a:p>
            <a:r>
              <a:rPr lang="en-US" sz="3600" dirty="0">
                <a:solidFill>
                  <a:schemeClr val="bg1"/>
                </a:solidFill>
              </a:rPr>
              <a:t>What’s wrong with the current system?</a:t>
            </a:r>
          </a:p>
          <a:p>
            <a:pPr marL="3086100" lvl="6" indent="-342900">
              <a:buFont typeface="Symbol" pitchFamily="2" charset="2"/>
              <a:buChar char="Þ"/>
            </a:pPr>
            <a:endParaRPr lang="en-US" sz="2000" dirty="0">
              <a:solidFill>
                <a:schemeClr val="bg1"/>
              </a:solidFill>
            </a:endParaRPr>
          </a:p>
        </p:txBody>
      </p:sp>
      <p:pic>
        <p:nvPicPr>
          <p:cNvPr id="6" name="Picture 5">
            <a:extLst>
              <a:ext uri="{FF2B5EF4-FFF2-40B4-BE49-F238E27FC236}">
                <a16:creationId xmlns:a16="http://schemas.microsoft.com/office/drawing/2014/main" id="{D06A0E8D-86D0-0046-8313-E52770DA2FC2}"/>
              </a:ext>
            </a:extLst>
          </p:cNvPr>
          <p:cNvPicPr>
            <a:picLocks noChangeAspect="1"/>
          </p:cNvPicPr>
          <p:nvPr/>
        </p:nvPicPr>
        <p:blipFill>
          <a:blip r:embed="rId3"/>
          <a:srcRect/>
          <a:stretch/>
        </p:blipFill>
        <p:spPr>
          <a:xfrm>
            <a:off x="10675495" y="5542878"/>
            <a:ext cx="1500954" cy="1315122"/>
          </a:xfrm>
          <a:prstGeom prst="rect">
            <a:avLst/>
          </a:prstGeom>
        </p:spPr>
      </p:pic>
      <p:sp>
        <p:nvSpPr>
          <p:cNvPr id="2" name="TextBox 1">
            <a:extLst>
              <a:ext uri="{FF2B5EF4-FFF2-40B4-BE49-F238E27FC236}">
                <a16:creationId xmlns:a16="http://schemas.microsoft.com/office/drawing/2014/main" id="{11A669AC-35D6-5D4F-9E80-0431C389AAD4}"/>
              </a:ext>
            </a:extLst>
          </p:cNvPr>
          <p:cNvSpPr txBox="1"/>
          <p:nvPr/>
        </p:nvSpPr>
        <p:spPr>
          <a:xfrm>
            <a:off x="805460" y="2169920"/>
            <a:ext cx="10017522" cy="523220"/>
          </a:xfrm>
          <a:prstGeom prst="rect">
            <a:avLst/>
          </a:prstGeom>
          <a:noFill/>
        </p:spPr>
        <p:txBody>
          <a:bodyPr wrap="square" rtlCol="0">
            <a:spAutoFit/>
          </a:bodyPr>
          <a:lstStyle/>
          <a:p>
            <a:r>
              <a:rPr lang="en-US" sz="2800" dirty="0">
                <a:solidFill>
                  <a:schemeClr val="accent5">
                    <a:lumMod val="20000"/>
                    <a:lumOff val="80000"/>
                  </a:schemeClr>
                </a:solidFill>
              </a:rPr>
              <a:t>Journals are trying to do two jobs at once:</a:t>
            </a:r>
          </a:p>
        </p:txBody>
      </p:sp>
    </p:spTree>
    <p:extLst>
      <p:ext uri="{BB962C8B-B14F-4D97-AF65-F5344CB8AC3E}">
        <p14:creationId xmlns:p14="http://schemas.microsoft.com/office/powerpoint/2010/main" val="3454190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F15E76-477B-4245-AD35-4A386090956C}"/>
              </a:ext>
            </a:extLst>
          </p:cNvPr>
          <p:cNvSpPr txBox="1"/>
          <p:nvPr/>
        </p:nvSpPr>
        <p:spPr>
          <a:xfrm>
            <a:off x="511628" y="1074509"/>
            <a:ext cx="11375571" cy="954107"/>
          </a:xfrm>
          <a:prstGeom prst="rect">
            <a:avLst/>
          </a:prstGeom>
          <a:noFill/>
        </p:spPr>
        <p:txBody>
          <a:bodyPr wrap="square" rtlCol="0">
            <a:spAutoFit/>
          </a:bodyPr>
          <a:lstStyle/>
          <a:p>
            <a:r>
              <a:rPr lang="en-US" sz="3600" dirty="0">
                <a:solidFill>
                  <a:schemeClr val="bg1"/>
                </a:solidFill>
              </a:rPr>
              <a:t>What’s wrong with the current system?</a:t>
            </a:r>
          </a:p>
          <a:p>
            <a:pPr marL="3086100" lvl="6" indent="-342900">
              <a:buFont typeface="Symbol" pitchFamily="2" charset="2"/>
              <a:buChar char="Þ"/>
            </a:pPr>
            <a:endParaRPr lang="en-US" sz="2000" dirty="0">
              <a:solidFill>
                <a:schemeClr val="bg1"/>
              </a:solidFill>
            </a:endParaRPr>
          </a:p>
        </p:txBody>
      </p:sp>
      <p:pic>
        <p:nvPicPr>
          <p:cNvPr id="6" name="Picture 5">
            <a:extLst>
              <a:ext uri="{FF2B5EF4-FFF2-40B4-BE49-F238E27FC236}">
                <a16:creationId xmlns:a16="http://schemas.microsoft.com/office/drawing/2014/main" id="{D06A0E8D-86D0-0046-8313-E52770DA2FC2}"/>
              </a:ext>
            </a:extLst>
          </p:cNvPr>
          <p:cNvPicPr>
            <a:picLocks noChangeAspect="1"/>
          </p:cNvPicPr>
          <p:nvPr/>
        </p:nvPicPr>
        <p:blipFill>
          <a:blip r:embed="rId3"/>
          <a:srcRect/>
          <a:stretch/>
        </p:blipFill>
        <p:spPr>
          <a:xfrm>
            <a:off x="10675495" y="5542878"/>
            <a:ext cx="1500954" cy="1315122"/>
          </a:xfrm>
          <a:prstGeom prst="rect">
            <a:avLst/>
          </a:prstGeom>
        </p:spPr>
      </p:pic>
      <p:sp>
        <p:nvSpPr>
          <p:cNvPr id="2" name="TextBox 1">
            <a:extLst>
              <a:ext uri="{FF2B5EF4-FFF2-40B4-BE49-F238E27FC236}">
                <a16:creationId xmlns:a16="http://schemas.microsoft.com/office/drawing/2014/main" id="{11A669AC-35D6-5D4F-9E80-0431C389AAD4}"/>
              </a:ext>
            </a:extLst>
          </p:cNvPr>
          <p:cNvSpPr txBox="1"/>
          <p:nvPr/>
        </p:nvSpPr>
        <p:spPr>
          <a:xfrm>
            <a:off x="805460" y="2169920"/>
            <a:ext cx="10017522" cy="1815882"/>
          </a:xfrm>
          <a:prstGeom prst="rect">
            <a:avLst/>
          </a:prstGeom>
          <a:noFill/>
        </p:spPr>
        <p:txBody>
          <a:bodyPr wrap="square" rtlCol="0">
            <a:spAutoFit/>
          </a:bodyPr>
          <a:lstStyle/>
          <a:p>
            <a:r>
              <a:rPr lang="en-US" sz="2800" dirty="0">
                <a:solidFill>
                  <a:schemeClr val="accent5">
                    <a:lumMod val="20000"/>
                    <a:lumOff val="80000"/>
                  </a:schemeClr>
                </a:solidFill>
              </a:rPr>
              <a:t>Journals are trying to do two jobs at once:</a:t>
            </a:r>
          </a:p>
          <a:p>
            <a:endParaRPr lang="en-US" sz="2800" dirty="0">
              <a:solidFill>
                <a:schemeClr val="accent5">
                  <a:lumMod val="20000"/>
                  <a:lumOff val="80000"/>
                </a:schemeClr>
              </a:solidFill>
            </a:endParaRPr>
          </a:p>
          <a:p>
            <a:pPr marL="285750" indent="-285750">
              <a:buFont typeface="Arial" panose="020B0604020202020204" pitchFamily="34" charset="0"/>
              <a:buChar char="•"/>
            </a:pPr>
            <a:r>
              <a:rPr lang="en-US" sz="2800" dirty="0">
                <a:solidFill>
                  <a:schemeClr val="accent5">
                    <a:lumMod val="20000"/>
                    <a:lumOff val="80000"/>
                  </a:schemeClr>
                </a:solidFill>
              </a:rPr>
              <a:t>Disseminating useful findings to practitioners and researchers</a:t>
            </a:r>
          </a:p>
          <a:p>
            <a:r>
              <a:rPr lang="en-US" sz="2800" dirty="0">
                <a:solidFill>
                  <a:schemeClr val="accent5">
                    <a:lumMod val="20000"/>
                    <a:lumOff val="80000"/>
                  </a:schemeClr>
                </a:solidFill>
              </a:rPr>
              <a:t>(mainly persuasion)</a:t>
            </a:r>
          </a:p>
        </p:txBody>
      </p:sp>
    </p:spTree>
    <p:extLst>
      <p:ext uri="{BB962C8B-B14F-4D97-AF65-F5344CB8AC3E}">
        <p14:creationId xmlns:p14="http://schemas.microsoft.com/office/powerpoint/2010/main" val="617091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F15E76-477B-4245-AD35-4A386090956C}"/>
              </a:ext>
            </a:extLst>
          </p:cNvPr>
          <p:cNvSpPr txBox="1"/>
          <p:nvPr/>
        </p:nvSpPr>
        <p:spPr>
          <a:xfrm>
            <a:off x="511628" y="1074509"/>
            <a:ext cx="11375571" cy="954107"/>
          </a:xfrm>
          <a:prstGeom prst="rect">
            <a:avLst/>
          </a:prstGeom>
          <a:noFill/>
        </p:spPr>
        <p:txBody>
          <a:bodyPr wrap="square" rtlCol="0">
            <a:spAutoFit/>
          </a:bodyPr>
          <a:lstStyle/>
          <a:p>
            <a:r>
              <a:rPr lang="en-US" sz="3600" dirty="0">
                <a:solidFill>
                  <a:schemeClr val="bg1"/>
                </a:solidFill>
              </a:rPr>
              <a:t>What’s wrong with the current system?</a:t>
            </a:r>
          </a:p>
          <a:p>
            <a:pPr marL="3086100" lvl="6" indent="-342900">
              <a:buFont typeface="Symbol" pitchFamily="2" charset="2"/>
              <a:buChar char="Þ"/>
            </a:pPr>
            <a:endParaRPr lang="en-US" sz="2000" dirty="0">
              <a:solidFill>
                <a:schemeClr val="bg1"/>
              </a:solidFill>
            </a:endParaRPr>
          </a:p>
        </p:txBody>
      </p:sp>
      <p:pic>
        <p:nvPicPr>
          <p:cNvPr id="6" name="Picture 5">
            <a:extLst>
              <a:ext uri="{FF2B5EF4-FFF2-40B4-BE49-F238E27FC236}">
                <a16:creationId xmlns:a16="http://schemas.microsoft.com/office/drawing/2014/main" id="{D06A0E8D-86D0-0046-8313-E52770DA2FC2}"/>
              </a:ext>
            </a:extLst>
          </p:cNvPr>
          <p:cNvPicPr>
            <a:picLocks noChangeAspect="1"/>
          </p:cNvPicPr>
          <p:nvPr/>
        </p:nvPicPr>
        <p:blipFill>
          <a:blip r:embed="rId3"/>
          <a:srcRect/>
          <a:stretch/>
        </p:blipFill>
        <p:spPr>
          <a:xfrm>
            <a:off x="10675495" y="5542878"/>
            <a:ext cx="1500954" cy="1315122"/>
          </a:xfrm>
          <a:prstGeom prst="rect">
            <a:avLst/>
          </a:prstGeom>
        </p:spPr>
      </p:pic>
      <p:sp>
        <p:nvSpPr>
          <p:cNvPr id="2" name="TextBox 1">
            <a:extLst>
              <a:ext uri="{FF2B5EF4-FFF2-40B4-BE49-F238E27FC236}">
                <a16:creationId xmlns:a16="http://schemas.microsoft.com/office/drawing/2014/main" id="{11A669AC-35D6-5D4F-9E80-0431C389AAD4}"/>
              </a:ext>
            </a:extLst>
          </p:cNvPr>
          <p:cNvSpPr txBox="1"/>
          <p:nvPr/>
        </p:nvSpPr>
        <p:spPr>
          <a:xfrm>
            <a:off x="805460" y="2169920"/>
            <a:ext cx="10017522" cy="3539430"/>
          </a:xfrm>
          <a:prstGeom prst="rect">
            <a:avLst/>
          </a:prstGeom>
          <a:noFill/>
        </p:spPr>
        <p:txBody>
          <a:bodyPr wrap="square" rtlCol="0">
            <a:spAutoFit/>
          </a:bodyPr>
          <a:lstStyle/>
          <a:p>
            <a:r>
              <a:rPr lang="en-US" sz="2800" dirty="0">
                <a:solidFill>
                  <a:schemeClr val="accent5">
                    <a:lumMod val="20000"/>
                    <a:lumOff val="80000"/>
                  </a:schemeClr>
                </a:solidFill>
              </a:rPr>
              <a:t>Journals are trying to do two jobs at once:</a:t>
            </a:r>
          </a:p>
          <a:p>
            <a:endParaRPr lang="en-US" sz="2800" dirty="0">
              <a:solidFill>
                <a:schemeClr val="accent5">
                  <a:lumMod val="20000"/>
                  <a:lumOff val="80000"/>
                </a:schemeClr>
              </a:solidFill>
            </a:endParaRPr>
          </a:p>
          <a:p>
            <a:pPr marL="285750" indent="-285750">
              <a:buFont typeface="Arial" panose="020B0604020202020204" pitchFamily="34" charset="0"/>
              <a:buChar char="•"/>
            </a:pPr>
            <a:r>
              <a:rPr lang="en-US" sz="2800" dirty="0">
                <a:solidFill>
                  <a:schemeClr val="accent5">
                    <a:lumMod val="20000"/>
                    <a:lumOff val="80000"/>
                  </a:schemeClr>
                </a:solidFill>
              </a:rPr>
              <a:t>Disseminating useful findings to practitioners and researchers</a:t>
            </a:r>
          </a:p>
          <a:p>
            <a:r>
              <a:rPr lang="en-US" sz="2800" dirty="0">
                <a:solidFill>
                  <a:schemeClr val="accent5">
                    <a:lumMod val="20000"/>
                    <a:lumOff val="80000"/>
                  </a:schemeClr>
                </a:solidFill>
              </a:rPr>
              <a:t>(mainly persuasion)</a:t>
            </a:r>
          </a:p>
          <a:p>
            <a:pPr marL="285750" indent="-285750">
              <a:buFont typeface="Arial" panose="020B0604020202020204" pitchFamily="34" charset="0"/>
              <a:buChar char="•"/>
            </a:pPr>
            <a:endParaRPr lang="en-US" sz="2800" dirty="0">
              <a:solidFill>
                <a:schemeClr val="accent5">
                  <a:lumMod val="20000"/>
                  <a:lumOff val="80000"/>
                </a:schemeClr>
              </a:solidFill>
            </a:endParaRPr>
          </a:p>
          <a:p>
            <a:pPr marL="285750" indent="-285750">
              <a:buFont typeface="Arial" panose="020B0604020202020204" pitchFamily="34" charset="0"/>
              <a:buChar char="•"/>
            </a:pPr>
            <a:r>
              <a:rPr lang="en-US" sz="2800" dirty="0">
                <a:solidFill>
                  <a:schemeClr val="accent5">
                    <a:lumMod val="20000"/>
                    <a:lumOff val="80000"/>
                  </a:schemeClr>
                </a:solidFill>
              </a:rPr>
              <a:t>Being the primary research record: what has been done, by whom, when and with what result, in full detail</a:t>
            </a:r>
          </a:p>
          <a:p>
            <a:r>
              <a:rPr lang="en-US" sz="2800" dirty="0">
                <a:solidFill>
                  <a:schemeClr val="accent5">
                    <a:lumMod val="20000"/>
                    <a:lumOff val="80000"/>
                  </a:schemeClr>
                </a:solidFill>
              </a:rPr>
              <a:t>(pure information)</a:t>
            </a:r>
          </a:p>
        </p:txBody>
      </p:sp>
    </p:spTree>
    <p:extLst>
      <p:ext uri="{BB962C8B-B14F-4D97-AF65-F5344CB8AC3E}">
        <p14:creationId xmlns:p14="http://schemas.microsoft.com/office/powerpoint/2010/main" val="1216893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ctopus eyeballs.mp4" descr="Octopus eyeballs.mp4">
            <a:hlinkClick r:id="" action="ppaction://media"/>
            <a:extLst>
              <a:ext uri="{FF2B5EF4-FFF2-40B4-BE49-F238E27FC236}">
                <a16:creationId xmlns:a16="http://schemas.microsoft.com/office/drawing/2014/main" id="{1EC33460-8CCE-B34E-B88E-94B2A02819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CF15E76-477B-4245-AD35-4A386090956C}"/>
              </a:ext>
            </a:extLst>
          </p:cNvPr>
          <p:cNvSpPr txBox="1"/>
          <p:nvPr/>
        </p:nvSpPr>
        <p:spPr>
          <a:xfrm>
            <a:off x="511628" y="1074509"/>
            <a:ext cx="11375571" cy="954107"/>
          </a:xfrm>
          <a:prstGeom prst="rect">
            <a:avLst/>
          </a:prstGeom>
          <a:noFill/>
        </p:spPr>
        <p:txBody>
          <a:bodyPr wrap="square" rtlCol="0">
            <a:spAutoFit/>
          </a:bodyPr>
          <a:lstStyle/>
          <a:p>
            <a:r>
              <a:rPr lang="en-US" sz="3600" dirty="0">
                <a:solidFill>
                  <a:schemeClr val="bg1"/>
                </a:solidFill>
              </a:rPr>
              <a:t>What can we do?</a:t>
            </a:r>
          </a:p>
          <a:p>
            <a:pPr marL="3086100" lvl="6" indent="-342900">
              <a:buFont typeface="Symbol" pitchFamily="2" charset="2"/>
              <a:buChar char="Þ"/>
            </a:pPr>
            <a:endParaRPr lang="en-US" sz="2000" dirty="0">
              <a:solidFill>
                <a:schemeClr val="bg1"/>
              </a:solidFill>
            </a:endParaRPr>
          </a:p>
        </p:txBody>
      </p:sp>
      <p:sp>
        <p:nvSpPr>
          <p:cNvPr id="2" name="TextBox 1">
            <a:extLst>
              <a:ext uri="{FF2B5EF4-FFF2-40B4-BE49-F238E27FC236}">
                <a16:creationId xmlns:a16="http://schemas.microsoft.com/office/drawing/2014/main" id="{57C1778A-EE49-8543-BC2B-E40D8C8DDA5E}"/>
              </a:ext>
            </a:extLst>
          </p:cNvPr>
          <p:cNvSpPr txBox="1"/>
          <p:nvPr/>
        </p:nvSpPr>
        <p:spPr>
          <a:xfrm>
            <a:off x="8240135" y="1110632"/>
            <a:ext cx="3440237" cy="646331"/>
          </a:xfrm>
          <a:prstGeom prst="rect">
            <a:avLst/>
          </a:prstGeom>
          <a:noFill/>
        </p:spPr>
        <p:txBody>
          <a:bodyPr wrap="none" rtlCol="0">
            <a:spAutoFit/>
          </a:bodyPr>
          <a:lstStyle/>
          <a:p>
            <a:r>
              <a:rPr lang="en-US" sz="3600" dirty="0">
                <a:solidFill>
                  <a:schemeClr val="bg1"/>
                </a:solidFill>
              </a:rPr>
              <a:t>Split the two jobs</a:t>
            </a:r>
          </a:p>
        </p:txBody>
      </p:sp>
    </p:spTree>
    <p:extLst>
      <p:ext uri="{BB962C8B-B14F-4D97-AF65-F5344CB8AC3E}">
        <p14:creationId xmlns:p14="http://schemas.microsoft.com/office/powerpoint/2010/main" val="287718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51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2F3F0B-87B3-CF45-ADFD-8DD3331FD5E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3324" y="-3265"/>
            <a:ext cx="8544910" cy="6098889"/>
          </a:xfrm>
          <a:prstGeom prst="rect">
            <a:avLst/>
          </a:prstGeom>
        </p:spPr>
      </p:pic>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graphicFrame>
        <p:nvGraphicFramePr>
          <p:cNvPr id="12" name="Table 11">
            <a:extLst>
              <a:ext uri="{FF2B5EF4-FFF2-40B4-BE49-F238E27FC236}">
                <a16:creationId xmlns:a16="http://schemas.microsoft.com/office/drawing/2014/main" id="{390B0D73-C1AB-484B-8B18-483EADA7536F}"/>
              </a:ext>
            </a:extLst>
          </p:cNvPr>
          <p:cNvGraphicFramePr>
            <a:graphicFrameLocks noGrp="1"/>
          </p:cNvGraphicFramePr>
          <p:nvPr/>
        </p:nvGraphicFramePr>
        <p:xfrm>
          <a:off x="9416943" y="391886"/>
          <a:ext cx="2137229" cy="5099535"/>
        </p:xfrm>
        <a:graphic>
          <a:graphicData uri="http://schemas.openxmlformats.org/drawingml/2006/table">
            <a:tbl>
              <a:tblPr>
                <a:tableStyleId>{073A0DAA-6AF3-43AB-8588-CEC1D06C72B9}</a:tableStyleId>
              </a:tblPr>
              <a:tblGrid>
                <a:gridCol w="2137229">
                  <a:extLst>
                    <a:ext uri="{9D8B030D-6E8A-4147-A177-3AD203B41FA5}">
                      <a16:colId xmlns:a16="http://schemas.microsoft.com/office/drawing/2014/main" val="4199781589"/>
                    </a:ext>
                  </a:extLst>
                </a:gridCol>
              </a:tblGrid>
              <a:tr h="339969">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No. Deaths</a:t>
                      </a:r>
                    </a:p>
                  </a:txBody>
                  <a:tcPr marL="68580" marR="68580" marT="0" marB="0" anchor="ctr"/>
                </a:tc>
                <a:extLst>
                  <a:ext uri="{0D108BD9-81ED-4DB2-BD59-A6C34878D82A}">
                    <a16:rowId xmlns:a16="http://schemas.microsoft.com/office/drawing/2014/main" val="262987117"/>
                  </a:ext>
                </a:extLst>
              </a:tr>
              <a:tr h="339969">
                <a:tc>
                  <a:txBody>
                    <a:bodyPr/>
                    <a:lstStyle/>
                    <a:p>
                      <a:pPr algn="ctr">
                        <a:spcAft>
                          <a:spcPts val="0"/>
                        </a:spcAft>
                      </a:pPr>
                      <a:r>
                        <a:rPr lang="en-GB" sz="1200" dirty="0">
                          <a:effectLst/>
                        </a:rPr>
                        <a:t>8958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4952206"/>
                  </a:ext>
                </a:extLst>
              </a:tr>
              <a:tr h="339969">
                <a:tc>
                  <a:txBody>
                    <a:bodyPr/>
                    <a:lstStyle/>
                    <a:p>
                      <a:pPr algn="ctr">
                        <a:spcAft>
                          <a:spcPts val="0"/>
                        </a:spcAft>
                      </a:pPr>
                      <a:r>
                        <a:rPr lang="en-GB" sz="1200" dirty="0">
                          <a:effectLst/>
                        </a:rPr>
                        <a:t>30,615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4118695"/>
                  </a:ext>
                </a:extLst>
              </a:tr>
              <a:tr h="339969">
                <a:tc>
                  <a:txBody>
                    <a:bodyPr/>
                    <a:lstStyle/>
                    <a:p>
                      <a:pPr algn="ctr">
                        <a:spcAft>
                          <a:spcPts val="0"/>
                        </a:spcAft>
                      </a:pPr>
                      <a:r>
                        <a:rPr lang="en-GB" sz="1200" dirty="0">
                          <a:effectLst/>
                        </a:rPr>
                        <a:t>75,670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3319598"/>
                  </a:ext>
                </a:extLst>
              </a:tr>
              <a:tr h="339969">
                <a:tc>
                  <a:txBody>
                    <a:bodyPr/>
                    <a:lstStyle/>
                    <a:p>
                      <a:pPr algn="ctr"/>
                      <a:r>
                        <a:rPr lang="en-US" sz="1200" dirty="0"/>
                        <a:t>1,032</a:t>
                      </a:r>
                    </a:p>
                  </a:txBody>
                  <a:tcPr/>
                </a:tc>
                <a:extLst>
                  <a:ext uri="{0D108BD9-81ED-4DB2-BD59-A6C34878D82A}">
                    <a16:rowId xmlns:a16="http://schemas.microsoft.com/office/drawing/2014/main" val="3777881392"/>
                  </a:ext>
                </a:extLst>
              </a:tr>
              <a:tr h="339969">
                <a:tc>
                  <a:txBody>
                    <a:bodyPr/>
                    <a:lstStyle/>
                    <a:p>
                      <a:pPr algn="ctr"/>
                      <a:r>
                        <a:rPr lang="en-US" sz="1200" dirty="0"/>
                        <a:t>126</a:t>
                      </a:r>
                    </a:p>
                  </a:txBody>
                  <a:tcPr/>
                </a:tc>
                <a:extLst>
                  <a:ext uri="{0D108BD9-81ED-4DB2-BD59-A6C34878D82A}">
                    <a16:rowId xmlns:a16="http://schemas.microsoft.com/office/drawing/2014/main" val="3922412652"/>
                  </a:ext>
                </a:extLst>
              </a:tr>
              <a:tr h="339969">
                <a:tc>
                  <a:txBody>
                    <a:bodyPr/>
                    <a:lstStyle/>
                    <a:p>
                      <a:pPr algn="ctr">
                        <a:spcAft>
                          <a:spcPts val="0"/>
                        </a:spcAft>
                      </a:pPr>
                      <a:r>
                        <a:rPr lang="en-GB" sz="1200" dirty="0">
                          <a:effectLst/>
                        </a:rPr>
                        <a:t>2,696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9674246"/>
                  </a:ext>
                </a:extLst>
              </a:tr>
              <a:tr h="339969">
                <a:tc>
                  <a:txBody>
                    <a:bodyPr/>
                    <a:lstStyle/>
                    <a:p>
                      <a:pPr algn="ctr">
                        <a:spcAft>
                          <a:spcPts val="0"/>
                        </a:spcAft>
                      </a:pPr>
                      <a:r>
                        <a:rPr lang="en-GB" sz="1200" dirty="0">
                          <a:effectLst/>
                        </a:rPr>
                        <a:t>26,070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9911676"/>
                  </a:ext>
                </a:extLst>
              </a:tr>
              <a:tr h="339969">
                <a:tc>
                  <a:txBody>
                    <a:bodyPr/>
                    <a:lstStyle/>
                    <a:p>
                      <a:pPr algn="ctr"/>
                      <a:r>
                        <a:rPr lang="en-US" sz="1200" dirty="0"/>
                        <a:t>6,077</a:t>
                      </a:r>
                    </a:p>
                  </a:txBody>
                  <a:tcPr/>
                </a:tc>
                <a:extLst>
                  <a:ext uri="{0D108BD9-81ED-4DB2-BD59-A6C34878D82A}">
                    <a16:rowId xmlns:a16="http://schemas.microsoft.com/office/drawing/2014/main" val="2987746950"/>
                  </a:ext>
                </a:extLst>
              </a:tr>
              <a:tr h="339969">
                <a:tc>
                  <a:txBody>
                    <a:bodyPr/>
                    <a:lstStyle/>
                    <a:p>
                      <a:pPr algn="ctr">
                        <a:spcAft>
                          <a:spcPts val="0"/>
                        </a:spcAft>
                      </a:pPr>
                      <a:r>
                        <a:rPr lang="en-GB" sz="1200" dirty="0">
                          <a:effectLst/>
                        </a:rPr>
                        <a:t>110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5608539"/>
                  </a:ext>
                </a:extLst>
              </a:tr>
              <a:tr h="339969">
                <a:tc>
                  <a:txBody>
                    <a:bodyPr/>
                    <a:lstStyle/>
                    <a:p>
                      <a:pPr algn="ct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1,476</a:t>
                      </a:r>
                    </a:p>
                  </a:txBody>
                  <a:tcPr marL="68580" marR="68580" marT="0" marB="0" anchor="ctr"/>
                </a:tc>
                <a:extLst>
                  <a:ext uri="{0D108BD9-81ED-4DB2-BD59-A6C34878D82A}">
                    <a16:rowId xmlns:a16="http://schemas.microsoft.com/office/drawing/2014/main" val="487190579"/>
                  </a:ext>
                </a:extLst>
              </a:tr>
              <a:tr h="339969">
                <a:tc>
                  <a:txBody>
                    <a:bodyPr/>
                    <a:lstStyle/>
                    <a:p>
                      <a:pPr algn="ctr">
                        <a:spcAft>
                          <a:spcPts val="0"/>
                        </a:spcAft>
                      </a:pPr>
                      <a:r>
                        <a:rPr lang="en-GB" sz="1200" dirty="0">
                          <a:effectLst/>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2024915"/>
                  </a:ext>
                </a:extLst>
              </a:tr>
              <a:tr h="339969">
                <a:tc>
                  <a:txBody>
                    <a:bodyPr/>
                    <a:lstStyle/>
                    <a:p>
                      <a:pPr algn="ctr">
                        <a:spcAft>
                          <a:spcPts val="0"/>
                        </a:spcAft>
                      </a:pPr>
                      <a:r>
                        <a:rPr lang="en-GB" sz="1200" dirty="0">
                          <a:effectLst/>
                        </a:rPr>
                        <a:t>2,704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105917"/>
                  </a:ext>
                </a:extLst>
              </a:tr>
              <a:tr h="3399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98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827558634"/>
                  </a:ext>
                </a:extLst>
              </a:tr>
              <a:tr h="339969">
                <a:tc>
                  <a:txBody>
                    <a:bodyPr/>
                    <a:lstStyle/>
                    <a:p>
                      <a:pPr algn="ctr"/>
                      <a:r>
                        <a:rPr lang="en-US" sz="1200" dirty="0"/>
                        <a:t>208</a:t>
                      </a:r>
                    </a:p>
                  </a:txBody>
                  <a:tcPr/>
                </a:tc>
                <a:extLst>
                  <a:ext uri="{0D108BD9-81ED-4DB2-BD59-A6C34878D82A}">
                    <a16:rowId xmlns:a16="http://schemas.microsoft.com/office/drawing/2014/main" val="2284204467"/>
                  </a:ext>
                </a:extLst>
              </a:tr>
            </a:tbl>
          </a:graphicData>
        </a:graphic>
      </p:graphicFrame>
    </p:spTree>
    <p:extLst>
      <p:ext uri="{BB962C8B-B14F-4D97-AF65-F5344CB8AC3E}">
        <p14:creationId xmlns:p14="http://schemas.microsoft.com/office/powerpoint/2010/main" val="1722053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F15E76-477B-4245-AD35-4A386090956C}"/>
              </a:ext>
            </a:extLst>
          </p:cNvPr>
          <p:cNvSpPr txBox="1"/>
          <p:nvPr/>
        </p:nvSpPr>
        <p:spPr>
          <a:xfrm>
            <a:off x="273743" y="181957"/>
            <a:ext cx="11644514" cy="4832092"/>
          </a:xfrm>
          <a:prstGeom prst="rect">
            <a:avLst/>
          </a:prstGeom>
          <a:noFill/>
        </p:spPr>
        <p:txBody>
          <a:bodyPr wrap="square" rtlCol="0">
            <a:spAutoFit/>
          </a:bodyPr>
          <a:lstStyle/>
          <a:p>
            <a:endParaRPr lang="en-US" sz="3600" dirty="0">
              <a:solidFill>
                <a:srgbClr val="0BCDED"/>
              </a:solidFill>
            </a:endParaRPr>
          </a:p>
          <a:p>
            <a:pPr algn="ctr"/>
            <a:r>
              <a:rPr lang="en-US" sz="3600" dirty="0">
                <a:solidFill>
                  <a:schemeClr val="accent1">
                    <a:lumMod val="20000"/>
                    <a:lumOff val="80000"/>
                  </a:schemeClr>
                </a:solidFill>
              </a:rPr>
              <a:t>A new ‘primary research record’ </a:t>
            </a:r>
          </a:p>
          <a:p>
            <a:pPr algn="ctr"/>
            <a:r>
              <a:rPr lang="en-US" sz="3600" dirty="0">
                <a:solidFill>
                  <a:srgbClr val="74DAFB"/>
                </a:solidFill>
              </a:rPr>
              <a:t>digital-first, </a:t>
            </a:r>
          </a:p>
          <a:p>
            <a:pPr algn="ctr"/>
            <a:r>
              <a:rPr lang="en-US" sz="3600" dirty="0">
                <a:solidFill>
                  <a:srgbClr val="5AAFCC"/>
                </a:solidFill>
              </a:rPr>
              <a:t>free to read; free to write,</a:t>
            </a:r>
          </a:p>
          <a:p>
            <a:pPr algn="ctr"/>
            <a:r>
              <a:rPr lang="en-US" sz="3600" dirty="0">
                <a:solidFill>
                  <a:srgbClr val="4689A1"/>
                </a:solidFill>
              </a:rPr>
              <a:t>with automatic language translation.</a:t>
            </a:r>
          </a:p>
          <a:p>
            <a:endParaRPr lang="en-US" sz="3600" dirty="0">
              <a:solidFill>
                <a:srgbClr val="0BCDED"/>
              </a:solidFill>
            </a:endParaRPr>
          </a:p>
          <a:p>
            <a:pPr algn="ctr"/>
            <a:r>
              <a:rPr lang="en-US" sz="3600" dirty="0">
                <a:solidFill>
                  <a:srgbClr val="488D93"/>
                </a:solidFill>
              </a:rPr>
              <a:t>Not based around papers </a:t>
            </a:r>
          </a:p>
          <a:p>
            <a:pPr algn="ctr"/>
            <a:r>
              <a:rPr lang="en-US" sz="3600" dirty="0">
                <a:solidFill>
                  <a:srgbClr val="488D93"/>
                </a:solidFill>
              </a:rPr>
              <a:t>but smaller publication units, in a new structure</a:t>
            </a:r>
          </a:p>
          <a:p>
            <a:pPr marL="3086100" lvl="6" indent="-342900">
              <a:buFont typeface="Symbol" pitchFamily="2" charset="2"/>
              <a:buChar char="Þ"/>
            </a:pPr>
            <a:endParaRPr lang="en-US" sz="2000" dirty="0">
              <a:solidFill>
                <a:schemeClr val="bg1"/>
              </a:solidFill>
            </a:endParaRPr>
          </a:p>
        </p:txBody>
      </p:sp>
      <p:pic>
        <p:nvPicPr>
          <p:cNvPr id="7" name="Picture 6">
            <a:extLst>
              <a:ext uri="{FF2B5EF4-FFF2-40B4-BE49-F238E27FC236}">
                <a16:creationId xmlns:a16="http://schemas.microsoft.com/office/drawing/2014/main" id="{7CF66B59-25B1-3E43-8137-C531156F4198}"/>
              </a:ext>
            </a:extLst>
          </p:cNvPr>
          <p:cNvPicPr>
            <a:picLocks noChangeAspect="1"/>
          </p:cNvPicPr>
          <p:nvPr/>
        </p:nvPicPr>
        <p:blipFill>
          <a:blip r:embed="rId3"/>
          <a:srcRect/>
          <a:stretch/>
        </p:blipFill>
        <p:spPr>
          <a:xfrm>
            <a:off x="10675495" y="5542878"/>
            <a:ext cx="1500954" cy="1315122"/>
          </a:xfrm>
          <a:prstGeom prst="rect">
            <a:avLst/>
          </a:prstGeom>
        </p:spPr>
      </p:pic>
    </p:spTree>
    <p:extLst>
      <p:ext uri="{BB962C8B-B14F-4D97-AF65-F5344CB8AC3E}">
        <p14:creationId xmlns:p14="http://schemas.microsoft.com/office/powerpoint/2010/main" val="4049822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hainOfScience.mp4">
            <a:hlinkClick r:id="" action="ppaction://media"/>
            <a:extLst>
              <a:ext uri="{FF2B5EF4-FFF2-40B4-BE49-F238E27FC236}">
                <a16:creationId xmlns:a16="http://schemas.microsoft.com/office/drawing/2014/main" id="{55DA6FAE-84A1-A846-A75E-9201D312C3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90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ctopusStructureNeater.mp4">
            <a:hlinkClick r:id="" action="ppaction://media"/>
            <a:extLst>
              <a:ext uri="{FF2B5EF4-FFF2-40B4-BE49-F238E27FC236}">
                <a16:creationId xmlns:a16="http://schemas.microsoft.com/office/drawing/2014/main" id="{E89605CF-09C6-0B47-A3EB-3423EB23A1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032" y="0"/>
            <a:ext cx="11935968" cy="6713982"/>
          </a:xfrm>
          <a:prstGeom prst="rect">
            <a:avLst/>
          </a:prstGeom>
        </p:spPr>
      </p:pic>
    </p:spTree>
    <p:extLst>
      <p:ext uri="{BB962C8B-B14F-4D97-AF65-F5344CB8AC3E}">
        <p14:creationId xmlns:p14="http://schemas.microsoft.com/office/powerpoint/2010/main" val="33698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ctopusStructureNeater_reviews.mp4">
            <a:hlinkClick r:id="" action="ppaction://media"/>
            <a:extLst>
              <a:ext uri="{FF2B5EF4-FFF2-40B4-BE49-F238E27FC236}">
                <a16:creationId xmlns:a16="http://schemas.microsoft.com/office/drawing/2014/main" id="{D8594458-772A-5D4C-B087-E691E41AD1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032" y="15498"/>
            <a:ext cx="11935968" cy="6713982"/>
          </a:xfrm>
          <a:prstGeom prst="rect">
            <a:avLst/>
          </a:prstGeom>
        </p:spPr>
      </p:pic>
    </p:spTree>
    <p:extLst>
      <p:ext uri="{BB962C8B-B14F-4D97-AF65-F5344CB8AC3E}">
        <p14:creationId xmlns:p14="http://schemas.microsoft.com/office/powerpoint/2010/main" val="13229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ctopus blink.mp4" descr="Octopus blink.mp4">
            <a:hlinkClick r:id="" action="ppaction://media"/>
            <a:extLst>
              <a:ext uri="{FF2B5EF4-FFF2-40B4-BE49-F238E27FC236}">
                <a16:creationId xmlns:a16="http://schemas.microsoft.com/office/drawing/2014/main" id="{01FE1591-6E5F-4448-8125-9CF77FC315B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4003728" y="546315"/>
            <a:ext cx="10249545" cy="5765369"/>
          </a:xfrm>
          <a:prstGeom prst="rect">
            <a:avLst/>
          </a:prstGeom>
        </p:spPr>
      </p:pic>
      <p:pic>
        <p:nvPicPr>
          <p:cNvPr id="3" name="Graphic 2">
            <a:extLst>
              <a:ext uri="{FF2B5EF4-FFF2-40B4-BE49-F238E27FC236}">
                <a16:creationId xmlns:a16="http://schemas.microsoft.com/office/drawing/2014/main" id="{4ABCB22E-B2B1-0044-9D2D-2796ED9D83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8964"/>
            <a:ext cx="1258957" cy="1258957"/>
          </a:xfrm>
          <a:prstGeom prst="rect">
            <a:avLst/>
          </a:prstGeom>
        </p:spPr>
      </p:pic>
      <p:pic>
        <p:nvPicPr>
          <p:cNvPr id="8" name="Picture 7" descr="Logo, icon, company name&#10;&#10;Description automatically generated">
            <a:extLst>
              <a:ext uri="{FF2B5EF4-FFF2-40B4-BE49-F238E27FC236}">
                <a16:creationId xmlns:a16="http://schemas.microsoft.com/office/drawing/2014/main" id="{C16A949C-FC0A-A94C-9824-A369935D8AA3}"/>
              </a:ext>
            </a:extLst>
          </p:cNvPr>
          <p:cNvPicPr>
            <a:picLocks noChangeAspect="1"/>
          </p:cNvPicPr>
          <p:nvPr/>
        </p:nvPicPr>
        <p:blipFill>
          <a:blip r:embed="rId8"/>
          <a:stretch>
            <a:fillRect/>
          </a:stretch>
        </p:blipFill>
        <p:spPr>
          <a:xfrm>
            <a:off x="10795000" y="0"/>
            <a:ext cx="1397000" cy="1314450"/>
          </a:xfrm>
          <a:prstGeom prst="rect">
            <a:avLst/>
          </a:prstGeom>
        </p:spPr>
      </p:pic>
      <p:sp>
        <p:nvSpPr>
          <p:cNvPr id="6" name="Subtitle 2">
            <a:extLst>
              <a:ext uri="{FF2B5EF4-FFF2-40B4-BE49-F238E27FC236}">
                <a16:creationId xmlns:a16="http://schemas.microsoft.com/office/drawing/2014/main" id="{7ECFF084-40C5-7149-AD8C-49B295877516}"/>
              </a:ext>
            </a:extLst>
          </p:cNvPr>
          <p:cNvSpPr txBox="1">
            <a:spLocks/>
          </p:cNvSpPr>
          <p:nvPr/>
        </p:nvSpPr>
        <p:spPr>
          <a:xfrm>
            <a:off x="696257" y="4906402"/>
            <a:ext cx="705365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solidFill>
                  <a:schemeClr val="accent5">
                    <a:lumMod val="20000"/>
                    <a:lumOff val="80000"/>
                  </a:schemeClr>
                </a:solidFill>
              </a:rPr>
              <a:t>https://octopuspublishing.org</a:t>
            </a:r>
          </a:p>
          <a:p>
            <a:pPr algn="l"/>
            <a:r>
              <a:rPr lang="en-US" sz="3600" dirty="0">
                <a:solidFill>
                  <a:schemeClr val="accent5">
                    <a:lumMod val="20000"/>
                    <a:lumOff val="80000"/>
                  </a:schemeClr>
                </a:solidFill>
              </a:rPr>
              <a:t>@</a:t>
            </a:r>
            <a:r>
              <a:rPr lang="en-US" sz="3600" dirty="0" err="1">
                <a:solidFill>
                  <a:schemeClr val="accent5">
                    <a:lumMod val="20000"/>
                    <a:lumOff val="80000"/>
                  </a:schemeClr>
                </a:solidFill>
              </a:rPr>
              <a:t>science_octopus</a:t>
            </a:r>
            <a:endParaRPr lang="en-US" sz="3600" dirty="0">
              <a:solidFill>
                <a:schemeClr val="accent5">
                  <a:lumMod val="20000"/>
                  <a:lumOff val="80000"/>
                </a:schemeClr>
              </a:solidFill>
            </a:endParaRPr>
          </a:p>
        </p:txBody>
      </p:sp>
      <p:pic>
        <p:nvPicPr>
          <p:cNvPr id="5" name="Picture 4" descr="A picture containing logo&#10;&#10;Description automatically generated">
            <a:extLst>
              <a:ext uri="{FF2B5EF4-FFF2-40B4-BE49-F238E27FC236}">
                <a16:creationId xmlns:a16="http://schemas.microsoft.com/office/drawing/2014/main" id="{14E0580F-D3F5-1D47-B0F5-F96999FD6093}"/>
              </a:ext>
            </a:extLst>
          </p:cNvPr>
          <p:cNvPicPr>
            <a:picLocks noChangeAspect="1"/>
          </p:cNvPicPr>
          <p:nvPr/>
        </p:nvPicPr>
        <p:blipFill>
          <a:blip r:embed="rId9"/>
          <a:stretch>
            <a:fillRect/>
          </a:stretch>
        </p:blipFill>
        <p:spPr>
          <a:xfrm>
            <a:off x="920646" y="2394025"/>
            <a:ext cx="4800600" cy="1524000"/>
          </a:xfrm>
          <a:prstGeom prst="rect">
            <a:avLst/>
          </a:prstGeom>
        </p:spPr>
      </p:pic>
    </p:spTree>
    <p:extLst>
      <p:ext uri="{BB962C8B-B14F-4D97-AF65-F5344CB8AC3E}">
        <p14:creationId xmlns:p14="http://schemas.microsoft.com/office/powerpoint/2010/main" val="36558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485">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Speech">
            <a:extLst>
              <a:ext uri="{FF2B5EF4-FFF2-40B4-BE49-F238E27FC236}">
                <a16:creationId xmlns:a16="http://schemas.microsoft.com/office/drawing/2014/main" id="{B1744C5C-65D4-F744-B956-B6197DF99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046" y="282654"/>
            <a:ext cx="4635173" cy="2748085"/>
          </a:xfrm>
          <a:prstGeom prst="rect">
            <a:avLst/>
          </a:prstGeom>
        </p:spPr>
      </p:pic>
      <p:sp>
        <p:nvSpPr>
          <p:cNvPr id="2" name="TextBox 1">
            <a:extLst>
              <a:ext uri="{FF2B5EF4-FFF2-40B4-BE49-F238E27FC236}">
                <a16:creationId xmlns:a16="http://schemas.microsoft.com/office/drawing/2014/main" id="{E198C718-C89C-EA4B-8249-0573F78281AD}"/>
              </a:ext>
            </a:extLst>
          </p:cNvPr>
          <p:cNvSpPr txBox="1"/>
          <p:nvPr/>
        </p:nvSpPr>
        <p:spPr>
          <a:xfrm>
            <a:off x="415362" y="165736"/>
            <a:ext cx="3565707" cy="461665"/>
          </a:xfrm>
          <a:prstGeom prst="rect">
            <a:avLst/>
          </a:prstGeom>
          <a:noFill/>
        </p:spPr>
        <p:txBody>
          <a:bodyPr wrap="square" rtlCol="0">
            <a:spAutoFit/>
          </a:bodyPr>
          <a:lstStyle/>
          <a:p>
            <a:r>
              <a:rPr lang="en-US" sz="2400" b="1" dirty="0"/>
              <a:t>What is going on in Japan?</a:t>
            </a:r>
          </a:p>
        </p:txBody>
      </p:sp>
      <p:pic>
        <p:nvPicPr>
          <p:cNvPr id="11" name="Graphic 10" descr="Speech">
            <a:extLst>
              <a:ext uri="{FF2B5EF4-FFF2-40B4-BE49-F238E27FC236}">
                <a16:creationId xmlns:a16="http://schemas.microsoft.com/office/drawing/2014/main" id="{9B59D72C-70B8-B845-9B03-F0343CEF0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3604" y="-465653"/>
            <a:ext cx="4678889" cy="4438680"/>
          </a:xfrm>
          <a:prstGeom prst="rect">
            <a:avLst/>
          </a:prstGeom>
        </p:spPr>
      </p:pic>
      <p:pic>
        <p:nvPicPr>
          <p:cNvPr id="12" name="Graphic 11" descr="Speech">
            <a:extLst>
              <a:ext uri="{FF2B5EF4-FFF2-40B4-BE49-F238E27FC236}">
                <a16:creationId xmlns:a16="http://schemas.microsoft.com/office/drawing/2014/main" id="{C680E1E2-72E8-824E-8127-A69134EA9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3040" y="-200723"/>
            <a:ext cx="4635173" cy="2237331"/>
          </a:xfrm>
          <a:prstGeom prst="rect">
            <a:avLst/>
          </a:prstGeom>
        </p:spPr>
      </p:pic>
      <p:sp>
        <p:nvSpPr>
          <p:cNvPr id="3" name="TextBox 2">
            <a:extLst>
              <a:ext uri="{FF2B5EF4-FFF2-40B4-BE49-F238E27FC236}">
                <a16:creationId xmlns:a16="http://schemas.microsoft.com/office/drawing/2014/main" id="{706426C7-B5F1-E448-8AB7-E46B003D1085}"/>
              </a:ext>
            </a:extLst>
          </p:cNvPr>
          <p:cNvSpPr txBox="1"/>
          <p:nvPr/>
        </p:nvSpPr>
        <p:spPr>
          <a:xfrm>
            <a:off x="8532856" y="621288"/>
            <a:ext cx="3260384" cy="1569660"/>
          </a:xfrm>
          <a:prstGeom prst="rect">
            <a:avLst/>
          </a:prstGeom>
          <a:noFill/>
        </p:spPr>
        <p:txBody>
          <a:bodyPr wrap="square" rtlCol="0">
            <a:spAutoFit/>
          </a:bodyPr>
          <a:lstStyle/>
          <a:p>
            <a:pPr algn="ctr"/>
            <a:r>
              <a:rPr lang="en-US" sz="2400" dirty="0"/>
              <a:t>“There is no sense of responsibility, no sense of speed. The devices are scarce, too.”</a:t>
            </a:r>
          </a:p>
        </p:txBody>
      </p:sp>
      <p:sp>
        <p:nvSpPr>
          <p:cNvPr id="13" name="TextBox 12">
            <a:extLst>
              <a:ext uri="{FF2B5EF4-FFF2-40B4-BE49-F238E27FC236}">
                <a16:creationId xmlns:a16="http://schemas.microsoft.com/office/drawing/2014/main" id="{8BA40EC1-CC77-9443-BB00-BEA2F6A79047}"/>
              </a:ext>
            </a:extLst>
          </p:cNvPr>
          <p:cNvSpPr txBox="1"/>
          <p:nvPr/>
        </p:nvSpPr>
        <p:spPr>
          <a:xfrm>
            <a:off x="4446743" y="298228"/>
            <a:ext cx="3136734" cy="954107"/>
          </a:xfrm>
          <a:prstGeom prst="rect">
            <a:avLst/>
          </a:prstGeom>
          <a:noFill/>
        </p:spPr>
        <p:txBody>
          <a:bodyPr wrap="square" rtlCol="0">
            <a:spAutoFit/>
          </a:bodyPr>
          <a:lstStyle/>
          <a:p>
            <a:pPr algn="ctr"/>
            <a:r>
              <a:rPr lang="en-US" sz="2400" dirty="0"/>
              <a:t>“Decisions are slow and inadequate.”</a:t>
            </a:r>
          </a:p>
          <a:p>
            <a:pPr algn="ctr"/>
            <a:endParaRPr lang="en-US" sz="800" dirty="0"/>
          </a:p>
        </p:txBody>
      </p:sp>
      <p:sp>
        <p:nvSpPr>
          <p:cNvPr id="14" name="TextBox 13">
            <a:extLst>
              <a:ext uri="{FF2B5EF4-FFF2-40B4-BE49-F238E27FC236}">
                <a16:creationId xmlns:a16="http://schemas.microsoft.com/office/drawing/2014/main" id="{021FB04D-7F15-F246-B100-E2F71A5ACF5B}"/>
              </a:ext>
            </a:extLst>
          </p:cNvPr>
          <p:cNvSpPr txBox="1"/>
          <p:nvPr/>
        </p:nvSpPr>
        <p:spPr>
          <a:xfrm>
            <a:off x="143023" y="1009138"/>
            <a:ext cx="3615635" cy="800219"/>
          </a:xfrm>
          <a:prstGeom prst="rect">
            <a:avLst/>
          </a:prstGeom>
          <a:noFill/>
        </p:spPr>
        <p:txBody>
          <a:bodyPr wrap="square" rtlCol="0">
            <a:spAutoFit/>
          </a:bodyPr>
          <a:lstStyle/>
          <a:p>
            <a:pPr algn="ctr"/>
            <a:r>
              <a:rPr lang="en-US" sz="2300" dirty="0"/>
              <a:t>“I hope the Prime Minister dies of a virus.”</a:t>
            </a:r>
          </a:p>
        </p:txBody>
      </p:sp>
      <p:pic>
        <p:nvPicPr>
          <p:cNvPr id="15" name="Graphic 14" descr="Speech">
            <a:extLst>
              <a:ext uri="{FF2B5EF4-FFF2-40B4-BE49-F238E27FC236}">
                <a16:creationId xmlns:a16="http://schemas.microsoft.com/office/drawing/2014/main" id="{EE59C36A-C5BB-3E4E-8A63-A6D3D3BFB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8570" y="2515582"/>
            <a:ext cx="4470400" cy="4470400"/>
          </a:xfrm>
          <a:prstGeom prst="rect">
            <a:avLst/>
          </a:prstGeom>
        </p:spPr>
      </p:pic>
      <p:sp>
        <p:nvSpPr>
          <p:cNvPr id="16" name="TextBox 15">
            <a:extLst>
              <a:ext uri="{FF2B5EF4-FFF2-40B4-BE49-F238E27FC236}">
                <a16:creationId xmlns:a16="http://schemas.microsoft.com/office/drawing/2014/main" id="{B5DE5123-8147-BF45-83FC-99C300E2AE1B}"/>
              </a:ext>
            </a:extLst>
          </p:cNvPr>
          <p:cNvSpPr txBox="1"/>
          <p:nvPr/>
        </p:nvSpPr>
        <p:spPr>
          <a:xfrm>
            <a:off x="8091425" y="3437672"/>
            <a:ext cx="3063718" cy="2092881"/>
          </a:xfrm>
          <a:prstGeom prst="rect">
            <a:avLst/>
          </a:prstGeom>
          <a:noFill/>
        </p:spPr>
        <p:txBody>
          <a:bodyPr wrap="square" rtlCol="0">
            <a:spAutoFit/>
          </a:bodyPr>
          <a:lstStyle/>
          <a:p>
            <a:pPr algn="ctr"/>
            <a:r>
              <a:rPr lang="en-US" sz="2600" dirty="0"/>
              <a:t>“We are thinking too much about economic risks and not taking sufficient measures.”</a:t>
            </a:r>
          </a:p>
        </p:txBody>
      </p:sp>
      <p:pic>
        <p:nvPicPr>
          <p:cNvPr id="17" name="Graphic 16" descr="Speech">
            <a:extLst>
              <a:ext uri="{FF2B5EF4-FFF2-40B4-BE49-F238E27FC236}">
                <a16:creationId xmlns:a16="http://schemas.microsoft.com/office/drawing/2014/main" id="{A457BB69-72E6-954C-A4D2-B5C57A5F0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3326" y="3794804"/>
            <a:ext cx="4206208" cy="2748085"/>
          </a:xfrm>
          <a:prstGeom prst="rect">
            <a:avLst/>
          </a:prstGeom>
        </p:spPr>
      </p:pic>
      <p:sp>
        <p:nvSpPr>
          <p:cNvPr id="18" name="TextBox 17">
            <a:extLst>
              <a:ext uri="{FF2B5EF4-FFF2-40B4-BE49-F238E27FC236}">
                <a16:creationId xmlns:a16="http://schemas.microsoft.com/office/drawing/2014/main" id="{5825874C-0309-F54C-AEC1-53E8E267269C}"/>
              </a:ext>
            </a:extLst>
          </p:cNvPr>
          <p:cNvSpPr txBox="1"/>
          <p:nvPr/>
        </p:nvSpPr>
        <p:spPr>
          <a:xfrm>
            <a:off x="4161746" y="4571271"/>
            <a:ext cx="3009368" cy="1231106"/>
          </a:xfrm>
          <a:prstGeom prst="rect">
            <a:avLst/>
          </a:prstGeom>
          <a:noFill/>
        </p:spPr>
        <p:txBody>
          <a:bodyPr wrap="square" rtlCol="0">
            <a:spAutoFit/>
          </a:bodyPr>
          <a:lstStyle/>
          <a:p>
            <a:pPr algn="ctr"/>
            <a:r>
              <a:rPr lang="en-US" sz="2400" dirty="0"/>
              <a:t>“There's a lot of cover-ups.”</a:t>
            </a:r>
          </a:p>
          <a:p>
            <a:pPr algn="ctr"/>
            <a:endParaRPr lang="en-US" sz="2600" dirty="0"/>
          </a:p>
        </p:txBody>
      </p:sp>
      <p:pic>
        <p:nvPicPr>
          <p:cNvPr id="19" name="Graphic 18" descr="Speech">
            <a:extLst>
              <a:ext uri="{FF2B5EF4-FFF2-40B4-BE49-F238E27FC236}">
                <a16:creationId xmlns:a16="http://schemas.microsoft.com/office/drawing/2014/main" id="{B9A4F551-B050-3F4B-8903-01ABD0226F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454" y="2231869"/>
            <a:ext cx="4470400" cy="2185737"/>
          </a:xfrm>
          <a:prstGeom prst="rect">
            <a:avLst/>
          </a:prstGeom>
        </p:spPr>
      </p:pic>
      <p:sp>
        <p:nvSpPr>
          <p:cNvPr id="20" name="TextBox 19">
            <a:extLst>
              <a:ext uri="{FF2B5EF4-FFF2-40B4-BE49-F238E27FC236}">
                <a16:creationId xmlns:a16="http://schemas.microsoft.com/office/drawing/2014/main" id="{B21CDF51-4201-2D43-9641-118F785310F0}"/>
              </a:ext>
            </a:extLst>
          </p:cNvPr>
          <p:cNvSpPr txBox="1"/>
          <p:nvPr/>
        </p:nvSpPr>
        <p:spPr>
          <a:xfrm>
            <a:off x="286396" y="2936337"/>
            <a:ext cx="3178156" cy="446276"/>
          </a:xfrm>
          <a:prstGeom prst="rect">
            <a:avLst/>
          </a:prstGeom>
          <a:noFill/>
        </p:spPr>
        <p:txBody>
          <a:bodyPr wrap="square" rtlCol="0">
            <a:spAutoFit/>
          </a:bodyPr>
          <a:lstStyle/>
          <a:p>
            <a:pPr algn="ctr"/>
            <a:r>
              <a:rPr lang="en-US" sz="2300" dirty="0"/>
              <a:t>“A group of idiots”</a:t>
            </a:r>
          </a:p>
        </p:txBody>
      </p:sp>
      <p:pic>
        <p:nvPicPr>
          <p:cNvPr id="21" name="Graphic 20" descr="Speech">
            <a:extLst>
              <a:ext uri="{FF2B5EF4-FFF2-40B4-BE49-F238E27FC236}">
                <a16:creationId xmlns:a16="http://schemas.microsoft.com/office/drawing/2014/main" id="{FB806538-75FA-104F-90D0-04F1C415A8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164" y="1210764"/>
            <a:ext cx="5146565" cy="3495867"/>
          </a:xfrm>
          <a:prstGeom prst="rect">
            <a:avLst/>
          </a:prstGeom>
        </p:spPr>
      </p:pic>
      <p:sp>
        <p:nvSpPr>
          <p:cNvPr id="22" name="TextBox 21">
            <a:extLst>
              <a:ext uri="{FF2B5EF4-FFF2-40B4-BE49-F238E27FC236}">
                <a16:creationId xmlns:a16="http://schemas.microsoft.com/office/drawing/2014/main" id="{1D9B346D-A98A-FC41-B6C5-872015BF2FCC}"/>
              </a:ext>
            </a:extLst>
          </p:cNvPr>
          <p:cNvSpPr txBox="1"/>
          <p:nvPr/>
        </p:nvSpPr>
        <p:spPr>
          <a:xfrm>
            <a:off x="4080549" y="1835245"/>
            <a:ext cx="3339831" cy="1692771"/>
          </a:xfrm>
          <a:prstGeom prst="rect">
            <a:avLst/>
          </a:prstGeom>
          <a:noFill/>
        </p:spPr>
        <p:txBody>
          <a:bodyPr wrap="square" rtlCol="0">
            <a:spAutoFit/>
          </a:bodyPr>
          <a:lstStyle/>
          <a:p>
            <a:pPr algn="ctr"/>
            <a:r>
              <a:rPr lang="en-US" sz="2400" dirty="0"/>
              <a:t>“I want them to listen to the voice of the people more seriously or the voice of the scientists.”</a:t>
            </a:r>
          </a:p>
          <a:p>
            <a:pPr algn="ctr"/>
            <a:endParaRPr lang="en-US" sz="800" dirty="0"/>
          </a:p>
        </p:txBody>
      </p:sp>
      <p:pic>
        <p:nvPicPr>
          <p:cNvPr id="23" name="Graphic 22" descr="Speech">
            <a:extLst>
              <a:ext uri="{FF2B5EF4-FFF2-40B4-BE49-F238E27FC236}">
                <a16:creationId xmlns:a16="http://schemas.microsoft.com/office/drawing/2014/main" id="{DAD038C3-1285-C04B-A2C3-8BF0F33B55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209" y="3602660"/>
            <a:ext cx="4621102" cy="3138940"/>
          </a:xfrm>
          <a:prstGeom prst="rect">
            <a:avLst/>
          </a:prstGeom>
        </p:spPr>
      </p:pic>
      <p:sp>
        <p:nvSpPr>
          <p:cNvPr id="24" name="TextBox 23">
            <a:extLst>
              <a:ext uri="{FF2B5EF4-FFF2-40B4-BE49-F238E27FC236}">
                <a16:creationId xmlns:a16="http://schemas.microsoft.com/office/drawing/2014/main" id="{35A6E982-367B-C146-ABFE-F6ACCA052E70}"/>
              </a:ext>
            </a:extLst>
          </p:cNvPr>
          <p:cNvSpPr txBox="1"/>
          <p:nvPr/>
        </p:nvSpPr>
        <p:spPr>
          <a:xfrm>
            <a:off x="560238" y="4303039"/>
            <a:ext cx="2917681" cy="1323439"/>
          </a:xfrm>
          <a:prstGeom prst="rect">
            <a:avLst/>
          </a:prstGeom>
          <a:noFill/>
        </p:spPr>
        <p:txBody>
          <a:bodyPr wrap="square" rtlCol="0">
            <a:spAutoFit/>
          </a:bodyPr>
          <a:lstStyle/>
          <a:p>
            <a:pPr algn="ctr"/>
            <a:r>
              <a:rPr lang="en-US" sz="2400" dirty="0"/>
              <a:t>“I want them to pay cash quickly to people in need..”</a:t>
            </a:r>
          </a:p>
          <a:p>
            <a:pPr algn="ctr"/>
            <a:endParaRPr lang="en-US" sz="800" dirty="0"/>
          </a:p>
        </p:txBody>
      </p:sp>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Tree>
    <p:extLst>
      <p:ext uri="{BB962C8B-B14F-4D97-AF65-F5344CB8AC3E}">
        <p14:creationId xmlns:p14="http://schemas.microsoft.com/office/powerpoint/2010/main" val="113558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1" name="TextBox 10">
            <a:extLst>
              <a:ext uri="{FF2B5EF4-FFF2-40B4-BE49-F238E27FC236}">
                <a16:creationId xmlns:a16="http://schemas.microsoft.com/office/drawing/2014/main" id="{D5156D90-CE6B-5D4D-BC3C-9F3424220014}"/>
              </a:ext>
            </a:extLst>
          </p:cNvPr>
          <p:cNvSpPr txBox="1"/>
          <p:nvPr/>
        </p:nvSpPr>
        <p:spPr>
          <a:xfrm>
            <a:off x="311137" y="243672"/>
            <a:ext cx="5863785" cy="523220"/>
          </a:xfrm>
          <a:prstGeom prst="rect">
            <a:avLst/>
          </a:prstGeom>
          <a:noFill/>
        </p:spPr>
        <p:txBody>
          <a:bodyPr wrap="none" rtlCol="0">
            <a:spAutoFit/>
          </a:bodyPr>
          <a:lstStyle/>
          <a:p>
            <a:r>
              <a:rPr lang="en-US" sz="2800" dirty="0"/>
              <a:t>Who trusts whom on COVID in the UK?</a:t>
            </a:r>
          </a:p>
        </p:txBody>
      </p:sp>
      <p:pic>
        <p:nvPicPr>
          <p:cNvPr id="10" name="Picture 9" descr="A screenshot of a cell phone&#10;&#10;Description automatically generated">
            <a:extLst>
              <a:ext uri="{FF2B5EF4-FFF2-40B4-BE49-F238E27FC236}">
                <a16:creationId xmlns:a16="http://schemas.microsoft.com/office/drawing/2014/main" id="{106F9720-AFE4-4346-A250-6C743B6ED242}"/>
              </a:ext>
            </a:extLst>
          </p:cNvPr>
          <p:cNvPicPr>
            <a:picLocks noChangeAspect="1"/>
          </p:cNvPicPr>
          <p:nvPr/>
        </p:nvPicPr>
        <p:blipFill>
          <a:blip r:embed="rId4"/>
          <a:stretch>
            <a:fillRect/>
          </a:stretch>
        </p:blipFill>
        <p:spPr>
          <a:xfrm>
            <a:off x="-17777" y="1395927"/>
            <a:ext cx="12209776" cy="3582605"/>
          </a:xfrm>
          <a:prstGeom prst="rect">
            <a:avLst/>
          </a:prstGeom>
        </p:spPr>
      </p:pic>
    </p:spTree>
    <p:extLst>
      <p:ext uri="{BB962C8B-B14F-4D97-AF65-F5344CB8AC3E}">
        <p14:creationId xmlns:p14="http://schemas.microsoft.com/office/powerpoint/2010/main" val="27842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pPr>
                <a:spcAft>
                  <a:spcPts val="600"/>
                </a:spcAft>
              </a:pPr>
              <a:r>
                <a:rPr lang="en-US" sz="1000">
                  <a:solidFill>
                    <a:schemeClr val="bg1"/>
                  </a:solidFill>
                  <a:latin typeface="Book Antiqua" panose="02040602050305030304" pitchFamily="18" charset="0"/>
                  <a:ea typeface="Helvetica Neue" panose="02000503000000020004" pitchFamily="2"/>
                  <a:cs typeface="Al Bayan Plain" pitchFamily="2" charset="-78"/>
                </a:rPr>
                <a:t>W</a:t>
              </a:r>
              <a:r>
                <a:rPr lang="en-GB" sz="1000">
                  <a:solidFill>
                    <a:schemeClr val="bg1"/>
                  </a:solidFill>
                  <a:latin typeface="Book Antiqua" panose="02040602050305030304" pitchFamily="18" charset="0"/>
                  <a:ea typeface="Helvetica Neue" panose="02000503000000020004" pitchFamily="2"/>
                  <a:cs typeface="Al Bayan Plain" pitchFamily="2" charset="-78"/>
                </a:rPr>
                <a:t>inton</a:t>
              </a:r>
              <a:r>
                <a:rPr lang="en-US" sz="1000">
                  <a:solidFill>
                    <a:schemeClr val="bg1"/>
                  </a:solidFill>
                  <a:latin typeface="Book Antiqua" panose="02040602050305030304" pitchFamily="18" charset="0"/>
                  <a:ea typeface="Helvetica Neue" panose="02000503000000020004" pitchFamily="2"/>
                  <a:cs typeface="Al Bayan Plain" pitchFamily="2" charset="-78"/>
                </a:rPr>
                <a:t>C</a:t>
              </a:r>
              <a:r>
                <a:rPr lang="en-GB" sz="100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pPr>
                <a:spcAft>
                  <a:spcPts val="600"/>
                </a:spcAft>
              </a:pPr>
              <a:r>
                <a:rPr lang="en-US" sz="160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1" name="TextBox 10">
            <a:extLst>
              <a:ext uri="{FF2B5EF4-FFF2-40B4-BE49-F238E27FC236}">
                <a16:creationId xmlns:a16="http://schemas.microsoft.com/office/drawing/2014/main" id="{D5156D90-CE6B-5D4D-BC3C-9F3424220014}"/>
              </a:ext>
            </a:extLst>
          </p:cNvPr>
          <p:cNvSpPr txBox="1"/>
          <p:nvPr/>
        </p:nvSpPr>
        <p:spPr>
          <a:xfrm>
            <a:off x="311137" y="243672"/>
            <a:ext cx="5863785" cy="523220"/>
          </a:xfrm>
          <a:prstGeom prst="rect">
            <a:avLst/>
          </a:prstGeom>
          <a:noFill/>
        </p:spPr>
        <p:txBody>
          <a:bodyPr wrap="none" rtlCol="0">
            <a:spAutoFit/>
          </a:bodyPr>
          <a:lstStyle/>
          <a:p>
            <a:r>
              <a:rPr lang="en-US" sz="2800" dirty="0"/>
              <a:t>Who trusts whom on COVID in the UK?</a:t>
            </a:r>
          </a:p>
        </p:txBody>
      </p:sp>
      <p:pic>
        <p:nvPicPr>
          <p:cNvPr id="3" name="Picture 2" descr="Chart&#10;&#10;Description automatically generated with low confidence">
            <a:extLst>
              <a:ext uri="{FF2B5EF4-FFF2-40B4-BE49-F238E27FC236}">
                <a16:creationId xmlns:a16="http://schemas.microsoft.com/office/drawing/2014/main" id="{A16D7F0E-136F-E84A-A403-623B004329DF}"/>
              </a:ext>
            </a:extLst>
          </p:cNvPr>
          <p:cNvPicPr>
            <a:picLocks noChangeAspect="1"/>
          </p:cNvPicPr>
          <p:nvPr/>
        </p:nvPicPr>
        <p:blipFill>
          <a:blip r:embed="rId4"/>
          <a:stretch>
            <a:fillRect/>
          </a:stretch>
        </p:blipFill>
        <p:spPr>
          <a:xfrm>
            <a:off x="1768489" y="766892"/>
            <a:ext cx="8830238" cy="5298143"/>
          </a:xfrm>
          <a:prstGeom prst="rect">
            <a:avLst/>
          </a:prstGeom>
        </p:spPr>
      </p:pic>
    </p:spTree>
    <p:extLst>
      <p:ext uri="{BB962C8B-B14F-4D97-AF65-F5344CB8AC3E}">
        <p14:creationId xmlns:p14="http://schemas.microsoft.com/office/powerpoint/2010/main" val="2253557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0C51B-770B-D344-9360-F638471D228B}"/>
              </a:ext>
            </a:extLst>
          </p:cNvPr>
          <p:cNvGrpSpPr/>
          <p:nvPr/>
        </p:nvGrpSpPr>
        <p:grpSpPr>
          <a:xfrm>
            <a:off x="0" y="6095624"/>
            <a:ext cx="12191999" cy="762376"/>
            <a:chOff x="1" y="4576879"/>
            <a:chExt cx="9143999" cy="566622"/>
          </a:xfrm>
        </p:grpSpPr>
        <p:sp>
          <p:nvSpPr>
            <p:cNvPr id="5" name="Rectangle 4">
              <a:extLst>
                <a:ext uri="{FF2B5EF4-FFF2-40B4-BE49-F238E27FC236}">
                  <a16:creationId xmlns:a16="http://schemas.microsoft.com/office/drawing/2014/main" id="{BCBA303A-7EE3-F94D-9C9B-8F041AC8A496}"/>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6" name="Rectangle 5">
              <a:extLst>
                <a:ext uri="{FF2B5EF4-FFF2-40B4-BE49-F238E27FC236}">
                  <a16:creationId xmlns:a16="http://schemas.microsoft.com/office/drawing/2014/main" id="{A2B2104E-92A8-4E4A-B070-B80FD324C88F}"/>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7" name="Content Placeholder 7">
              <a:extLst>
                <a:ext uri="{FF2B5EF4-FFF2-40B4-BE49-F238E27FC236}">
                  <a16:creationId xmlns:a16="http://schemas.microsoft.com/office/drawing/2014/main" id="{FD777609-AAA0-604E-81A2-5C6DF2E774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8" name="TextBox 7">
              <a:extLst>
                <a:ext uri="{FF2B5EF4-FFF2-40B4-BE49-F238E27FC236}">
                  <a16:creationId xmlns:a16="http://schemas.microsoft.com/office/drawing/2014/main" id="{911C5732-7257-E549-9CA0-A6FDC426991A}"/>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9" name="TextBox 8">
              <a:extLst>
                <a:ext uri="{FF2B5EF4-FFF2-40B4-BE49-F238E27FC236}">
                  <a16:creationId xmlns:a16="http://schemas.microsoft.com/office/drawing/2014/main" id="{94F5C536-6D12-514C-84E0-C8DBA83F29EE}"/>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pic>
        <p:nvPicPr>
          <p:cNvPr id="3" name="Picture 2">
            <a:extLst>
              <a:ext uri="{FF2B5EF4-FFF2-40B4-BE49-F238E27FC236}">
                <a16:creationId xmlns:a16="http://schemas.microsoft.com/office/drawing/2014/main" id="{DC08A508-5492-0D4B-974D-46632D8CEC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 t="-2700" r="30524" b="2700"/>
          <a:stretch/>
        </p:blipFill>
        <p:spPr>
          <a:xfrm>
            <a:off x="1983220" y="-26231"/>
            <a:ext cx="6912000" cy="6034634"/>
          </a:xfrm>
          <a:prstGeom prst="rect">
            <a:avLst/>
          </a:prstGeom>
        </p:spPr>
      </p:pic>
      <p:pic>
        <p:nvPicPr>
          <p:cNvPr id="10" name="Picture 9">
            <a:extLst>
              <a:ext uri="{FF2B5EF4-FFF2-40B4-BE49-F238E27FC236}">
                <a16:creationId xmlns:a16="http://schemas.microsoft.com/office/drawing/2014/main" id="{3B20E9A8-3F49-8640-817E-0983893EAB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9299" t="110" r="-6567" b="3460"/>
          <a:stretch/>
        </p:blipFill>
        <p:spPr>
          <a:xfrm>
            <a:off x="5844970" y="130425"/>
            <a:ext cx="3708000" cy="5832000"/>
          </a:xfrm>
          <a:prstGeom prst="rect">
            <a:avLst/>
          </a:prstGeom>
        </p:spPr>
      </p:pic>
    </p:spTree>
    <p:extLst>
      <p:ext uri="{BB962C8B-B14F-4D97-AF65-F5344CB8AC3E}">
        <p14:creationId xmlns:p14="http://schemas.microsoft.com/office/powerpoint/2010/main" val="2475383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Speech">
            <a:extLst>
              <a:ext uri="{FF2B5EF4-FFF2-40B4-BE49-F238E27FC236}">
                <a16:creationId xmlns:a16="http://schemas.microsoft.com/office/drawing/2014/main" id="{7E9F2092-C7D3-2542-A1B2-E67C68C87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537877"/>
            <a:ext cx="4470400" cy="4470400"/>
          </a:xfrm>
          <a:prstGeom prst="rect">
            <a:avLst/>
          </a:prstGeom>
        </p:spPr>
      </p:pic>
      <p:grpSp>
        <p:nvGrpSpPr>
          <p:cNvPr id="6" name="Group 5">
            <a:extLst>
              <a:ext uri="{FF2B5EF4-FFF2-40B4-BE49-F238E27FC236}">
                <a16:creationId xmlns:a16="http://schemas.microsoft.com/office/drawing/2014/main" id="{BBB167B5-4169-CE4C-A2F0-6278ABF8ACEA}"/>
              </a:ext>
            </a:extLst>
          </p:cNvPr>
          <p:cNvGrpSpPr/>
          <p:nvPr/>
        </p:nvGrpSpPr>
        <p:grpSpPr>
          <a:xfrm>
            <a:off x="0" y="6095624"/>
            <a:ext cx="12191999" cy="762376"/>
            <a:chOff x="1" y="4576879"/>
            <a:chExt cx="9143999" cy="566622"/>
          </a:xfrm>
        </p:grpSpPr>
        <p:sp>
          <p:nvSpPr>
            <p:cNvPr id="7" name="Rectangle 6">
              <a:extLst>
                <a:ext uri="{FF2B5EF4-FFF2-40B4-BE49-F238E27FC236}">
                  <a16:creationId xmlns:a16="http://schemas.microsoft.com/office/drawing/2014/main" id="{6A3D10AC-A9AD-2247-B4B9-F9020AE482A3}"/>
                </a:ext>
              </a:extLst>
            </p:cNvPr>
            <p:cNvSpPr/>
            <p:nvPr/>
          </p:nvSpPr>
          <p:spPr>
            <a:xfrm>
              <a:off x="1" y="4627344"/>
              <a:ext cx="9143999" cy="516157"/>
            </a:xfrm>
            <a:prstGeom prst="rect">
              <a:avLst/>
            </a:prstGeom>
            <a:solidFill>
              <a:srgbClr val="01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 name="Rectangle 7">
              <a:extLst>
                <a:ext uri="{FF2B5EF4-FFF2-40B4-BE49-F238E27FC236}">
                  <a16:creationId xmlns:a16="http://schemas.microsoft.com/office/drawing/2014/main" id="{96B5169F-D4CE-9D49-B4BF-620B87791796}"/>
                </a:ext>
              </a:extLst>
            </p:cNvPr>
            <p:cNvSpPr/>
            <p:nvPr/>
          </p:nvSpPr>
          <p:spPr>
            <a:xfrm>
              <a:off x="1" y="4576879"/>
              <a:ext cx="9143999" cy="106892"/>
            </a:xfrm>
            <a:prstGeom prst="rect">
              <a:avLst/>
            </a:prstGeom>
            <a:solidFill>
              <a:srgbClr val="007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dirty="0"/>
            </a:p>
          </p:txBody>
        </p:sp>
        <p:pic>
          <p:nvPicPr>
            <p:cNvPr id="9" name="Content Placeholder 7">
              <a:extLst>
                <a:ext uri="{FF2B5EF4-FFF2-40B4-BE49-F238E27FC236}">
                  <a16:creationId xmlns:a16="http://schemas.microsoft.com/office/drawing/2014/main" id="{184E3AE4-64E4-CF44-8AC3-E57079F4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028" y="4747088"/>
              <a:ext cx="1693204" cy="340368"/>
            </a:xfrm>
            <a:prstGeom prst="rect">
              <a:avLst/>
            </a:prstGeom>
          </p:spPr>
        </p:pic>
        <p:sp>
          <p:nvSpPr>
            <p:cNvPr id="10" name="TextBox 9">
              <a:extLst>
                <a:ext uri="{FF2B5EF4-FFF2-40B4-BE49-F238E27FC236}">
                  <a16:creationId xmlns:a16="http://schemas.microsoft.com/office/drawing/2014/main" id="{FD94D148-806A-134E-AA8E-809721AA54CC}"/>
                </a:ext>
              </a:extLst>
            </p:cNvPr>
            <p:cNvSpPr txBox="1"/>
            <p:nvPr/>
          </p:nvSpPr>
          <p:spPr>
            <a:xfrm>
              <a:off x="7062708" y="4813423"/>
              <a:ext cx="2043677" cy="248209"/>
            </a:xfrm>
            <a:prstGeom prst="rect">
              <a:avLst/>
            </a:prstGeom>
            <a:noFill/>
          </p:spPr>
          <p:txBody>
            <a:bodyPr wrap="square" rtlCol="0">
              <a:spAutoFit/>
            </a:bodyPr>
            <a:lstStyle/>
            <a:p>
              <a:r>
                <a:rPr lang="en-US" sz="1000" dirty="0">
                  <a:solidFill>
                    <a:schemeClr val="bg1"/>
                  </a:solidFill>
                  <a:latin typeface="Book Antiqua" panose="02040602050305030304" pitchFamily="18" charset="0"/>
                  <a:ea typeface="Helvetica Neue" panose="02000503000000020004" pitchFamily="2"/>
                  <a:cs typeface="Al Bayan Plain" pitchFamily="2" charset="-78"/>
                </a:rPr>
                <a:t>W</a:t>
              </a:r>
              <a:r>
                <a:rPr lang="en-GB" sz="1000" dirty="0">
                  <a:solidFill>
                    <a:schemeClr val="bg1"/>
                  </a:solidFill>
                  <a:latin typeface="Book Antiqua" panose="02040602050305030304" pitchFamily="18" charset="0"/>
                  <a:ea typeface="Helvetica Neue" panose="02000503000000020004" pitchFamily="2"/>
                  <a:cs typeface="Al Bayan Plain" pitchFamily="2" charset="-78"/>
                </a:rPr>
                <a:t>inton</a:t>
              </a:r>
              <a:r>
                <a:rPr lang="en-US" sz="1000" dirty="0">
                  <a:solidFill>
                    <a:schemeClr val="bg1"/>
                  </a:solidFill>
                  <a:latin typeface="Book Antiqua" panose="02040602050305030304" pitchFamily="18" charset="0"/>
                  <a:ea typeface="Helvetica Neue" panose="02000503000000020004" pitchFamily="2"/>
                  <a:cs typeface="Al Bayan Plain" pitchFamily="2" charset="-78"/>
                </a:rPr>
                <a:t>C</a:t>
              </a:r>
              <a:r>
                <a:rPr lang="en-GB" sz="1000" dirty="0">
                  <a:solidFill>
                    <a:schemeClr val="bg1"/>
                  </a:solidFill>
                  <a:latin typeface="Book Antiqua" panose="02040602050305030304" pitchFamily="18" charset="0"/>
                  <a:ea typeface="Helvetica Neue" panose="02000503000000020004" pitchFamily="2"/>
                  <a:cs typeface="Al Bayan Plain" pitchFamily="2" charset="-78"/>
                </a:rPr>
                <a:t>entre@maths.cam.ac.uk</a:t>
              </a:r>
              <a:endParaRPr lang="en-US" sz="1000" dirty="0">
                <a:solidFill>
                  <a:schemeClr val="bg1"/>
                </a:solidFill>
                <a:latin typeface="Book Antiqua" panose="02040602050305030304" pitchFamily="18" charset="0"/>
                <a:ea typeface="Helvetica Neue" panose="02000503000000020004" pitchFamily="2"/>
                <a:cs typeface="Al Bayan Plain" pitchFamily="2" charset="-78"/>
              </a:endParaRPr>
            </a:p>
          </p:txBody>
        </p:sp>
        <p:sp>
          <p:nvSpPr>
            <p:cNvPr id="11" name="TextBox 10">
              <a:extLst>
                <a:ext uri="{FF2B5EF4-FFF2-40B4-BE49-F238E27FC236}">
                  <a16:creationId xmlns:a16="http://schemas.microsoft.com/office/drawing/2014/main" id="{0C9F5354-FAA8-9C43-A654-D51B0EFEE021}"/>
                </a:ext>
              </a:extLst>
            </p:cNvPr>
            <p:cNvSpPr txBox="1"/>
            <p:nvPr/>
          </p:nvSpPr>
          <p:spPr>
            <a:xfrm>
              <a:off x="1905259" y="4748066"/>
              <a:ext cx="5259469" cy="346249"/>
            </a:xfrm>
            <a:prstGeom prst="rect">
              <a:avLst/>
            </a:prstGeom>
            <a:noFill/>
          </p:spPr>
          <p:txBody>
            <a:bodyPr wrap="square" rtlCol="0">
              <a:spAutoFit/>
            </a:bodyPr>
            <a:lstStyle/>
            <a:p>
              <a:r>
                <a:rPr lang="en-US" sz="1600" dirty="0">
                  <a:solidFill>
                    <a:schemeClr val="bg1"/>
                  </a:solidFill>
                  <a:latin typeface="Book Antiqua" panose="02040602050305030304" pitchFamily="18" charset="0"/>
                  <a:ea typeface="Helvetica Neue" panose="02000503000000020004" pitchFamily="2"/>
                  <a:cs typeface="Al Bayan Plain" pitchFamily="2" charset="-78"/>
                </a:rPr>
                <a:t>Winton Centre for Risk and Evidence Communication</a:t>
              </a:r>
            </a:p>
          </p:txBody>
        </p:sp>
      </p:grpSp>
      <p:sp>
        <p:nvSpPr>
          <p:cNvPr id="14" name="TextBox 13">
            <a:extLst>
              <a:ext uri="{FF2B5EF4-FFF2-40B4-BE49-F238E27FC236}">
                <a16:creationId xmlns:a16="http://schemas.microsoft.com/office/drawing/2014/main" id="{A50905F0-1E85-0D47-A9EA-A3BC171C3037}"/>
              </a:ext>
            </a:extLst>
          </p:cNvPr>
          <p:cNvSpPr txBox="1"/>
          <p:nvPr/>
        </p:nvSpPr>
        <p:spPr>
          <a:xfrm>
            <a:off x="179470" y="256026"/>
            <a:ext cx="3325730" cy="2554545"/>
          </a:xfrm>
          <a:prstGeom prst="rect">
            <a:avLst/>
          </a:prstGeom>
          <a:noFill/>
        </p:spPr>
        <p:txBody>
          <a:bodyPr wrap="square" rtlCol="0">
            <a:spAutoFit/>
          </a:bodyPr>
          <a:lstStyle/>
          <a:p>
            <a:pPr algn="ctr"/>
            <a:r>
              <a:rPr lang="en-US" sz="2500" dirty="0"/>
              <a:t>“I try to read impartial news sources ”</a:t>
            </a:r>
          </a:p>
          <a:p>
            <a:pPr algn="ctr"/>
            <a:endParaRPr lang="en-US" sz="900" dirty="0"/>
          </a:p>
          <a:p>
            <a:pPr algn="ctr"/>
            <a:r>
              <a:rPr lang="en-US" sz="2500" dirty="0"/>
              <a:t>“For a subject as serious as this I trust lies would be removed”</a:t>
            </a:r>
          </a:p>
          <a:p>
            <a:pPr algn="ctr"/>
            <a:endParaRPr lang="en-US" sz="2600" dirty="0"/>
          </a:p>
        </p:txBody>
      </p:sp>
      <p:pic>
        <p:nvPicPr>
          <p:cNvPr id="16" name="Graphic 15" descr="Speech">
            <a:extLst>
              <a:ext uri="{FF2B5EF4-FFF2-40B4-BE49-F238E27FC236}">
                <a16:creationId xmlns:a16="http://schemas.microsoft.com/office/drawing/2014/main" id="{5F55CA09-363E-204E-8343-19BD3FF57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2384231"/>
            <a:ext cx="4470400" cy="4470400"/>
          </a:xfrm>
          <a:prstGeom prst="rect">
            <a:avLst/>
          </a:prstGeom>
        </p:spPr>
      </p:pic>
      <p:sp>
        <p:nvSpPr>
          <p:cNvPr id="17" name="TextBox 16">
            <a:extLst>
              <a:ext uri="{FF2B5EF4-FFF2-40B4-BE49-F238E27FC236}">
                <a16:creationId xmlns:a16="http://schemas.microsoft.com/office/drawing/2014/main" id="{8C53BE2A-9A89-E040-AE17-BCE7F606016C}"/>
              </a:ext>
            </a:extLst>
          </p:cNvPr>
          <p:cNvSpPr txBox="1"/>
          <p:nvPr/>
        </p:nvSpPr>
        <p:spPr>
          <a:xfrm>
            <a:off x="271540" y="3164918"/>
            <a:ext cx="3195559" cy="2292935"/>
          </a:xfrm>
          <a:prstGeom prst="rect">
            <a:avLst/>
          </a:prstGeom>
          <a:noFill/>
        </p:spPr>
        <p:txBody>
          <a:bodyPr wrap="square" rtlCol="0">
            <a:spAutoFit/>
          </a:bodyPr>
          <a:lstStyle/>
          <a:p>
            <a:pPr algn="ctr"/>
            <a:r>
              <a:rPr lang="en-US" sz="2500" dirty="0"/>
              <a:t>“Scaremongering”</a:t>
            </a:r>
          </a:p>
          <a:p>
            <a:pPr algn="ctr"/>
            <a:endParaRPr lang="en-US" sz="800" dirty="0"/>
          </a:p>
          <a:p>
            <a:pPr algn="ctr"/>
            <a:r>
              <a:rPr lang="en-US" sz="2500" dirty="0"/>
              <a:t>“they sell news, not truth”</a:t>
            </a:r>
          </a:p>
          <a:p>
            <a:pPr algn="ctr"/>
            <a:endParaRPr lang="en-US" sz="800" dirty="0"/>
          </a:p>
          <a:p>
            <a:pPr algn="ctr"/>
            <a:r>
              <a:rPr lang="en-US" sz="2400" dirty="0"/>
              <a:t>“</a:t>
            </a:r>
            <a:r>
              <a:rPr lang="en-US" sz="2200" dirty="0"/>
              <a:t>Journalists are inevitably lying, self-serving, scum</a:t>
            </a:r>
            <a:r>
              <a:rPr lang="en-US" sz="2600" dirty="0"/>
              <a:t>”</a:t>
            </a:r>
          </a:p>
        </p:txBody>
      </p:sp>
      <p:graphicFrame>
        <p:nvGraphicFramePr>
          <p:cNvPr id="15" name="Chart 14">
            <a:extLst>
              <a:ext uri="{FF2B5EF4-FFF2-40B4-BE49-F238E27FC236}">
                <a16:creationId xmlns:a16="http://schemas.microsoft.com/office/drawing/2014/main" id="{AE775BE1-E3DC-B644-8634-01B847048275}"/>
              </a:ext>
            </a:extLst>
          </p:cNvPr>
          <p:cNvGraphicFramePr>
            <a:graphicFrameLocks/>
          </p:cNvGraphicFramePr>
          <p:nvPr/>
        </p:nvGraphicFramePr>
        <p:xfrm>
          <a:off x="3733800" y="90724"/>
          <a:ext cx="8387489" cy="562427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605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4214</Words>
  <Application>Microsoft Macintosh PowerPoint</Application>
  <PresentationFormat>Widescreen</PresentationFormat>
  <Paragraphs>474</Paragraphs>
  <Slides>44</Slides>
  <Notes>44</Notes>
  <HiddenSlides>4</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Book Antiqua</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Baroness Onora-O’Neill</vt:lpstr>
      <vt:lpstr>Our findings suggest something similar…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Freeman</dc:creator>
  <cp:lastModifiedBy>Alexandra Freeman</cp:lastModifiedBy>
  <cp:revision>44</cp:revision>
  <dcterms:created xsi:type="dcterms:W3CDTF">2021-09-14T13:55:08Z</dcterms:created>
  <dcterms:modified xsi:type="dcterms:W3CDTF">2021-09-14T19:43:08Z</dcterms:modified>
</cp:coreProperties>
</file>