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1364" r:id="rId5"/>
    <p:sldId id="1778" r:id="rId6"/>
    <p:sldId id="1762" r:id="rId7"/>
    <p:sldId id="1791" r:id="rId8"/>
    <p:sldId id="1789" r:id="rId9"/>
    <p:sldId id="1792" r:id="rId10"/>
    <p:sldId id="1780" r:id="rId11"/>
    <p:sldId id="1795" r:id="rId12"/>
    <p:sldId id="1774" r:id="rId13"/>
    <p:sldId id="1782" r:id="rId14"/>
    <p:sldId id="1775" r:id="rId15"/>
    <p:sldId id="1784" r:id="rId16"/>
    <p:sldId id="1777" r:id="rId17"/>
    <p:sldId id="1793" r:id="rId18"/>
    <p:sldId id="1790" r:id="rId19"/>
    <p:sldId id="1794" r:id="rId20"/>
    <p:sldId id="1787" r:id="rId21"/>
    <p:sldId id="1796" r:id="rId22"/>
  </p:sldIdLst>
  <p:sldSz cx="9144000" cy="6858000" type="screen4x3"/>
  <p:notesSz cx="6735763" cy="98663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D751B"/>
    <a:srgbClr val="996633"/>
    <a:srgbClr val="993300"/>
    <a:srgbClr val="5F5F5F"/>
    <a:srgbClr val="843E0A"/>
    <a:srgbClr val="4D4D4D"/>
    <a:srgbClr val="CC0000"/>
    <a:srgbClr val="FF3300"/>
    <a:srgbClr val="FC3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85882" autoAdjust="0"/>
  </p:normalViewPr>
  <p:slideViewPr>
    <p:cSldViewPr snapToGrid="0">
      <p:cViewPr varScale="1">
        <p:scale>
          <a:sx n="75" d="100"/>
          <a:sy n="75" d="100"/>
        </p:scale>
        <p:origin x="110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y25\AppData\Local\Microsoft\Windows\INetCache\Content.Outlook\FXYLC4CR\doaj_finland_s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74862814193482E-2"/>
          <c:y val="9.755335443862917E-2"/>
          <c:w val="0.86950078799380537"/>
          <c:h val="0.76841203789155821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BMC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65-4625-AB48-EE6CC92C6666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A65-4625-AB48-EE6CC92C666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65-4625-AB48-EE6CC92C6666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65-4625-AB48-EE6CC92C666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65-4625-AB48-EE6CC92C6666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A65-4625-AB48-EE6CC92C6666}"/>
              </c:ext>
            </c:extLst>
          </c:dPt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435</c:v>
                </c:pt>
                <c:pt idx="1">
                  <c:v>503</c:v>
                </c:pt>
                <c:pt idx="2">
                  <c:v>500</c:v>
                </c:pt>
                <c:pt idx="3">
                  <c:v>631</c:v>
                </c:pt>
                <c:pt idx="4">
                  <c:v>600</c:v>
                </c:pt>
                <c:pt idx="5">
                  <c:v>662</c:v>
                </c:pt>
                <c:pt idx="6">
                  <c:v>663</c:v>
                </c:pt>
                <c:pt idx="7">
                  <c:v>688</c:v>
                </c:pt>
                <c:pt idx="8">
                  <c:v>711</c:v>
                </c:pt>
                <c:pt idx="9">
                  <c:v>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65-4625-AB48-EE6CC92C666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Nature PG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'Ark1'!$C$2:$C$11</c:f>
              <c:numCache>
                <c:formatCode>General</c:formatCode>
                <c:ptCount val="10"/>
                <c:pt idx="0">
                  <c:v>8</c:v>
                </c:pt>
                <c:pt idx="1">
                  <c:v>13</c:v>
                </c:pt>
                <c:pt idx="2">
                  <c:v>29</c:v>
                </c:pt>
                <c:pt idx="3">
                  <c:v>38</c:v>
                </c:pt>
                <c:pt idx="4">
                  <c:v>89</c:v>
                </c:pt>
                <c:pt idx="5">
                  <c:v>211</c:v>
                </c:pt>
                <c:pt idx="6">
                  <c:v>289</c:v>
                </c:pt>
                <c:pt idx="7">
                  <c:v>287</c:v>
                </c:pt>
                <c:pt idx="8">
                  <c:v>358</c:v>
                </c:pt>
                <c:pt idx="9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65-4625-AB48-EE6CC92C666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Frontiers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'Ark1'!$D$2:$D$11</c:f>
              <c:numCache>
                <c:formatCode>General</c:formatCode>
                <c:ptCount val="10"/>
                <c:pt idx="0">
                  <c:v>15</c:v>
                </c:pt>
                <c:pt idx="1">
                  <c:v>27</c:v>
                </c:pt>
                <c:pt idx="2">
                  <c:v>51</c:v>
                </c:pt>
                <c:pt idx="3">
                  <c:v>105</c:v>
                </c:pt>
                <c:pt idx="4">
                  <c:v>153</c:v>
                </c:pt>
                <c:pt idx="5">
                  <c:v>170</c:v>
                </c:pt>
                <c:pt idx="6">
                  <c:v>230</c:v>
                </c:pt>
                <c:pt idx="7">
                  <c:v>347</c:v>
                </c:pt>
                <c:pt idx="8">
                  <c:v>524</c:v>
                </c:pt>
                <c:pt idx="9">
                  <c:v>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93-4A02-96A2-D117F954CB44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MDPI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'Ark1'!$E$2:$E$11</c:f>
              <c:numCache>
                <c:formatCode>General</c:formatCode>
                <c:ptCount val="10"/>
                <c:pt idx="0">
                  <c:v>20</c:v>
                </c:pt>
                <c:pt idx="1">
                  <c:v>57</c:v>
                </c:pt>
                <c:pt idx="2">
                  <c:v>74</c:v>
                </c:pt>
                <c:pt idx="3">
                  <c:v>74</c:v>
                </c:pt>
                <c:pt idx="4">
                  <c:v>124</c:v>
                </c:pt>
                <c:pt idx="5">
                  <c:v>166</c:v>
                </c:pt>
                <c:pt idx="6">
                  <c:v>319</c:v>
                </c:pt>
                <c:pt idx="7">
                  <c:v>578</c:v>
                </c:pt>
                <c:pt idx="8">
                  <c:v>879</c:v>
                </c:pt>
                <c:pt idx="9">
                  <c:v>1364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93-4A02-96A2-D117F954CB44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PLoS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'Ark1'!$F$2:$F$11</c:f>
              <c:numCache>
                <c:formatCode>General</c:formatCode>
                <c:ptCount val="10"/>
                <c:pt idx="0">
                  <c:v>165</c:v>
                </c:pt>
                <c:pt idx="1">
                  <c:v>281</c:v>
                </c:pt>
                <c:pt idx="2">
                  <c:v>376</c:v>
                </c:pt>
                <c:pt idx="3">
                  <c:v>401</c:v>
                </c:pt>
                <c:pt idx="4">
                  <c:v>406</c:v>
                </c:pt>
                <c:pt idx="5">
                  <c:v>340</c:v>
                </c:pt>
                <c:pt idx="6">
                  <c:v>381</c:v>
                </c:pt>
                <c:pt idx="7">
                  <c:v>309</c:v>
                </c:pt>
                <c:pt idx="8">
                  <c:v>299</c:v>
                </c:pt>
                <c:pt idx="9">
                  <c:v>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93-4A02-96A2-D117F954C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313360"/>
        <c:axId val="297314344"/>
      </c:lineChart>
      <c:catAx>
        <c:axId val="29731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314344"/>
        <c:crosses val="autoZero"/>
        <c:auto val="1"/>
        <c:lblAlgn val="ctr"/>
        <c:lblOffset val="100"/>
        <c:noMultiLvlLbl val="0"/>
      </c:catAx>
      <c:valAx>
        <c:axId val="29731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31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26924127309037"/>
          <c:y val="5.4786525385402005E-2"/>
          <c:w val="0.62217850592731483"/>
          <c:h val="4.5414059486142321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74862814193482E-2"/>
          <c:y val="9.755335443862917E-2"/>
          <c:w val="0.86950078799380537"/>
          <c:h val="0.76841203789155821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BMC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65-4625-AB48-EE6CC92C6666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A65-4625-AB48-EE6CC92C666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65-4625-AB48-EE6CC92C6666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65-4625-AB48-EE6CC92C666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65-4625-AB48-EE6CC92C6666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A65-4625-AB48-EE6CC92C6666}"/>
              </c:ext>
            </c:extLst>
          </c:dPt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225</c:v>
                </c:pt>
                <c:pt idx="1">
                  <c:v>226</c:v>
                </c:pt>
                <c:pt idx="2">
                  <c:v>239</c:v>
                </c:pt>
                <c:pt idx="3">
                  <c:v>341</c:v>
                </c:pt>
                <c:pt idx="4">
                  <c:v>522</c:v>
                </c:pt>
                <c:pt idx="5">
                  <c:v>458</c:v>
                </c:pt>
                <c:pt idx="6">
                  <c:v>445</c:v>
                </c:pt>
                <c:pt idx="7">
                  <c:v>422</c:v>
                </c:pt>
                <c:pt idx="8">
                  <c:v>450</c:v>
                </c:pt>
                <c:pt idx="9">
                  <c:v>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65-4625-AB48-EE6CC92C666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Nature PG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'Ark1'!$C$2:$C$11</c:f>
              <c:numCache>
                <c:formatCode>General</c:formatCode>
                <c:ptCount val="10"/>
                <c:pt idx="0">
                  <c:v>10</c:v>
                </c:pt>
                <c:pt idx="1">
                  <c:v>28</c:v>
                </c:pt>
                <c:pt idx="2">
                  <c:v>41</c:v>
                </c:pt>
                <c:pt idx="3">
                  <c:v>82</c:v>
                </c:pt>
                <c:pt idx="4">
                  <c:v>230</c:v>
                </c:pt>
                <c:pt idx="5">
                  <c:v>430</c:v>
                </c:pt>
                <c:pt idx="6">
                  <c:v>486</c:v>
                </c:pt>
                <c:pt idx="7">
                  <c:v>488</c:v>
                </c:pt>
                <c:pt idx="8">
                  <c:v>471</c:v>
                </c:pt>
                <c:pt idx="9">
                  <c:v>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65-4625-AB48-EE6CC92C666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Frontiers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'Ark1'!$D$2:$D$11</c:f>
              <c:numCache>
                <c:formatCode>General</c:formatCode>
                <c:ptCount val="10"/>
                <c:pt idx="0">
                  <c:v>28</c:v>
                </c:pt>
                <c:pt idx="1">
                  <c:v>46</c:v>
                </c:pt>
                <c:pt idx="2">
                  <c:v>61</c:v>
                </c:pt>
                <c:pt idx="3">
                  <c:v>108</c:v>
                </c:pt>
                <c:pt idx="4">
                  <c:v>140</c:v>
                </c:pt>
                <c:pt idx="5">
                  <c:v>153</c:v>
                </c:pt>
                <c:pt idx="6">
                  <c:v>201</c:v>
                </c:pt>
                <c:pt idx="7">
                  <c:v>301</c:v>
                </c:pt>
                <c:pt idx="8">
                  <c:v>381</c:v>
                </c:pt>
                <c:pt idx="9">
                  <c:v>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93-4A02-96A2-D117F954CB44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MDPI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'Ark1'!$E$2:$E$11</c:f>
              <c:numCache>
                <c:formatCode>General</c:formatCode>
                <c:ptCount val="10"/>
                <c:pt idx="0">
                  <c:v>39</c:v>
                </c:pt>
                <c:pt idx="1">
                  <c:v>46</c:v>
                </c:pt>
                <c:pt idx="2">
                  <c:v>83</c:v>
                </c:pt>
                <c:pt idx="3">
                  <c:v>91</c:v>
                </c:pt>
                <c:pt idx="4">
                  <c:v>138</c:v>
                </c:pt>
                <c:pt idx="5">
                  <c:v>196</c:v>
                </c:pt>
                <c:pt idx="6">
                  <c:v>305</c:v>
                </c:pt>
                <c:pt idx="7">
                  <c:v>593</c:v>
                </c:pt>
                <c:pt idx="8">
                  <c:v>983</c:v>
                </c:pt>
                <c:pt idx="9">
                  <c:v>1391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93-4A02-96A2-D117F954CB44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PLoS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'Ark1'!$F$2:$F$11</c:f>
              <c:numCache>
                <c:formatCode>General</c:formatCode>
                <c:ptCount val="10"/>
                <c:pt idx="0">
                  <c:v>193</c:v>
                </c:pt>
                <c:pt idx="1">
                  <c:v>283</c:v>
                </c:pt>
                <c:pt idx="2">
                  <c:v>368</c:v>
                </c:pt>
                <c:pt idx="3">
                  <c:v>369</c:v>
                </c:pt>
                <c:pt idx="4">
                  <c:v>445</c:v>
                </c:pt>
                <c:pt idx="5">
                  <c:v>298</c:v>
                </c:pt>
                <c:pt idx="6">
                  <c:v>280</c:v>
                </c:pt>
                <c:pt idx="7">
                  <c:v>246</c:v>
                </c:pt>
                <c:pt idx="8">
                  <c:v>200</c:v>
                </c:pt>
                <c:pt idx="9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93-4A02-96A2-D117F954C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313360"/>
        <c:axId val="297314344"/>
      </c:lineChart>
      <c:catAx>
        <c:axId val="29731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314344"/>
        <c:crosses val="autoZero"/>
        <c:auto val="1"/>
        <c:lblAlgn val="ctr"/>
        <c:lblOffset val="100"/>
        <c:noMultiLvlLbl val="0"/>
      </c:catAx>
      <c:valAx>
        <c:axId val="29731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31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26924127309037"/>
          <c:y val="5.4786525385402005E-2"/>
          <c:w val="0.62217850592731483"/>
          <c:h val="4.5414059486142321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74862814193482E-2"/>
          <c:y val="9.755335443862917E-2"/>
          <c:w val="0.86950078799380537"/>
          <c:h val="0.76841203789155821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BMC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65-4625-AB48-EE6CC92C6666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A65-4625-AB48-EE6CC92C666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65-4625-AB48-EE6CC92C6666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65-4625-AB48-EE6CC92C666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65-4625-AB48-EE6CC92C6666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A65-4625-AB48-EE6CC92C6666}"/>
              </c:ext>
            </c:extLst>
          </c:dPt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435</c:v>
                </c:pt>
                <c:pt idx="1">
                  <c:v>503</c:v>
                </c:pt>
                <c:pt idx="2">
                  <c:v>500</c:v>
                </c:pt>
                <c:pt idx="3">
                  <c:v>631</c:v>
                </c:pt>
                <c:pt idx="4">
                  <c:v>600</c:v>
                </c:pt>
                <c:pt idx="5">
                  <c:v>662</c:v>
                </c:pt>
                <c:pt idx="6">
                  <c:v>663</c:v>
                </c:pt>
                <c:pt idx="7">
                  <c:v>688</c:v>
                </c:pt>
                <c:pt idx="8">
                  <c:v>711</c:v>
                </c:pt>
                <c:pt idx="9">
                  <c:v>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65-4625-AB48-EE6CC92C666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Nature PG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'Ark1'!$C$2:$C$11</c:f>
              <c:numCache>
                <c:formatCode>General</c:formatCode>
                <c:ptCount val="10"/>
                <c:pt idx="0">
                  <c:v>8</c:v>
                </c:pt>
                <c:pt idx="1">
                  <c:v>13</c:v>
                </c:pt>
                <c:pt idx="2">
                  <c:v>29</c:v>
                </c:pt>
                <c:pt idx="3">
                  <c:v>38</c:v>
                </c:pt>
                <c:pt idx="4">
                  <c:v>89</c:v>
                </c:pt>
                <c:pt idx="5">
                  <c:v>211</c:v>
                </c:pt>
                <c:pt idx="6">
                  <c:v>289</c:v>
                </c:pt>
                <c:pt idx="7">
                  <c:v>287</c:v>
                </c:pt>
                <c:pt idx="8">
                  <c:v>358</c:v>
                </c:pt>
                <c:pt idx="9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65-4625-AB48-EE6CC92C666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Frontiers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'Ark1'!$D$2:$D$11</c:f>
              <c:numCache>
                <c:formatCode>General</c:formatCode>
                <c:ptCount val="10"/>
                <c:pt idx="0">
                  <c:v>15</c:v>
                </c:pt>
                <c:pt idx="1">
                  <c:v>27</c:v>
                </c:pt>
                <c:pt idx="2">
                  <c:v>51</c:v>
                </c:pt>
                <c:pt idx="3">
                  <c:v>105</c:v>
                </c:pt>
                <c:pt idx="4">
                  <c:v>153</c:v>
                </c:pt>
                <c:pt idx="5">
                  <c:v>170</c:v>
                </c:pt>
                <c:pt idx="6">
                  <c:v>230</c:v>
                </c:pt>
                <c:pt idx="7">
                  <c:v>347</c:v>
                </c:pt>
                <c:pt idx="8">
                  <c:v>524</c:v>
                </c:pt>
                <c:pt idx="9">
                  <c:v>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93-4A02-96A2-D117F954CB44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MDPI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'Ark1'!$E$2:$E$11</c:f>
              <c:numCache>
                <c:formatCode>General</c:formatCode>
                <c:ptCount val="10"/>
                <c:pt idx="0">
                  <c:v>20</c:v>
                </c:pt>
                <c:pt idx="1">
                  <c:v>57</c:v>
                </c:pt>
                <c:pt idx="2">
                  <c:v>74</c:v>
                </c:pt>
                <c:pt idx="3">
                  <c:v>74</c:v>
                </c:pt>
                <c:pt idx="4">
                  <c:v>124</c:v>
                </c:pt>
                <c:pt idx="5">
                  <c:v>166</c:v>
                </c:pt>
                <c:pt idx="6">
                  <c:v>319</c:v>
                </c:pt>
                <c:pt idx="7">
                  <c:v>578</c:v>
                </c:pt>
                <c:pt idx="8">
                  <c:v>879</c:v>
                </c:pt>
                <c:pt idx="9">
                  <c:v>1364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93-4A02-96A2-D117F954CB44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PLoS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'Ark1'!$F$2:$F$11</c:f>
              <c:numCache>
                <c:formatCode>General</c:formatCode>
                <c:ptCount val="10"/>
                <c:pt idx="0">
                  <c:v>165</c:v>
                </c:pt>
                <c:pt idx="1">
                  <c:v>281</c:v>
                </c:pt>
                <c:pt idx="2">
                  <c:v>376</c:v>
                </c:pt>
                <c:pt idx="3">
                  <c:v>401</c:v>
                </c:pt>
                <c:pt idx="4">
                  <c:v>406</c:v>
                </c:pt>
                <c:pt idx="5">
                  <c:v>340</c:v>
                </c:pt>
                <c:pt idx="6">
                  <c:v>381</c:v>
                </c:pt>
                <c:pt idx="7">
                  <c:v>309</c:v>
                </c:pt>
                <c:pt idx="8">
                  <c:v>299</c:v>
                </c:pt>
                <c:pt idx="9">
                  <c:v>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93-4A02-96A2-D117F954C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313360"/>
        <c:axId val="297314344"/>
      </c:lineChart>
      <c:catAx>
        <c:axId val="29731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314344"/>
        <c:crosses val="autoZero"/>
        <c:auto val="1"/>
        <c:lblAlgn val="ctr"/>
        <c:lblOffset val="100"/>
        <c:noMultiLvlLbl val="0"/>
      </c:catAx>
      <c:valAx>
        <c:axId val="29731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31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26924127309037"/>
          <c:y val="5.4786525385402005E-2"/>
          <c:w val="0.62217850592731483"/>
          <c:h val="4.5414059486142321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6"/>
          <c:order val="0"/>
          <c:tx>
            <c:strRef>
              <c:f>Taul2!$A$8</c:f>
              <c:strCache>
                <c:ptCount val="1"/>
                <c:pt idx="0">
                  <c:v>Diamond 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Taul2!$B$1:$K$1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Taul2!$B$8:$K$8</c:f>
              <c:numCache>
                <c:formatCode>General</c:formatCode>
                <c:ptCount val="10"/>
                <c:pt idx="0">
                  <c:v>549</c:v>
                </c:pt>
                <c:pt idx="1">
                  <c:v>665</c:v>
                </c:pt>
                <c:pt idx="2">
                  <c:v>707</c:v>
                </c:pt>
                <c:pt idx="3">
                  <c:v>791</c:v>
                </c:pt>
                <c:pt idx="4">
                  <c:v>981</c:v>
                </c:pt>
                <c:pt idx="5">
                  <c:v>1241</c:v>
                </c:pt>
                <c:pt idx="6">
                  <c:v>1283</c:v>
                </c:pt>
                <c:pt idx="7">
                  <c:v>1340</c:v>
                </c:pt>
                <c:pt idx="8">
                  <c:v>1368</c:v>
                </c:pt>
                <c:pt idx="9">
                  <c:v>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B-44A0-BA55-3D7D29495C26}"/>
            </c:ext>
          </c:extLst>
        </c:ser>
        <c:ser>
          <c:idx val="5"/>
          <c:order val="1"/>
          <c:tx>
            <c:strRef>
              <c:f>Taul2!$A$7</c:f>
              <c:strCache>
                <c:ptCount val="1"/>
                <c:pt idx="0">
                  <c:v>Other APC publishers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Taul2!$B$1:$K$1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Taul2!$B$7:$K$7</c:f>
              <c:numCache>
                <c:formatCode>General</c:formatCode>
                <c:ptCount val="10"/>
                <c:pt idx="0">
                  <c:v>679</c:v>
                </c:pt>
                <c:pt idx="1">
                  <c:v>857</c:v>
                </c:pt>
                <c:pt idx="2">
                  <c:v>903</c:v>
                </c:pt>
                <c:pt idx="3">
                  <c:v>1072</c:v>
                </c:pt>
                <c:pt idx="4">
                  <c:v>1479</c:v>
                </c:pt>
                <c:pt idx="5">
                  <c:v>1528</c:v>
                </c:pt>
                <c:pt idx="6">
                  <c:v>1474</c:v>
                </c:pt>
                <c:pt idx="7">
                  <c:v>1757</c:v>
                </c:pt>
                <c:pt idx="8">
                  <c:v>1921</c:v>
                </c:pt>
                <c:pt idx="9">
                  <c:v>2066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B-44A0-BA55-3D7D29495C26}"/>
            </c:ext>
          </c:extLst>
        </c:ser>
        <c:ser>
          <c:idx val="4"/>
          <c:order val="2"/>
          <c:tx>
            <c:strRef>
              <c:f>Taul2!$A$6</c:f>
              <c:strCache>
                <c:ptCount val="1"/>
                <c:pt idx="0">
                  <c:v>Plos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Taul2!$B$1:$K$1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Taul2!$B$6:$K$6</c:f>
              <c:numCache>
                <c:formatCode>General</c:formatCode>
                <c:ptCount val="10"/>
                <c:pt idx="0">
                  <c:v>193</c:v>
                </c:pt>
                <c:pt idx="1">
                  <c:v>283</c:v>
                </c:pt>
                <c:pt idx="2">
                  <c:v>368</c:v>
                </c:pt>
                <c:pt idx="3">
                  <c:v>369</c:v>
                </c:pt>
                <c:pt idx="4">
                  <c:v>445</c:v>
                </c:pt>
                <c:pt idx="5">
                  <c:v>298</c:v>
                </c:pt>
                <c:pt idx="6">
                  <c:v>280</c:v>
                </c:pt>
                <c:pt idx="7">
                  <c:v>246</c:v>
                </c:pt>
                <c:pt idx="8">
                  <c:v>200</c:v>
                </c:pt>
                <c:pt idx="9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9B-44A0-BA55-3D7D29495C26}"/>
            </c:ext>
          </c:extLst>
        </c:ser>
        <c:ser>
          <c:idx val="3"/>
          <c:order val="3"/>
          <c:tx>
            <c:strRef>
              <c:f>Taul2!$A$5</c:f>
              <c:strCache>
                <c:ptCount val="1"/>
                <c:pt idx="0">
                  <c:v>Frontiers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Taul2!$B$1:$K$1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Taul2!$B$5:$K$5</c:f>
              <c:numCache>
                <c:formatCode>General</c:formatCode>
                <c:ptCount val="10"/>
                <c:pt idx="0">
                  <c:v>28</c:v>
                </c:pt>
                <c:pt idx="1">
                  <c:v>46</c:v>
                </c:pt>
                <c:pt idx="2">
                  <c:v>61</c:v>
                </c:pt>
                <c:pt idx="3">
                  <c:v>108</c:v>
                </c:pt>
                <c:pt idx="4">
                  <c:v>140</c:v>
                </c:pt>
                <c:pt idx="5">
                  <c:v>153</c:v>
                </c:pt>
                <c:pt idx="6">
                  <c:v>201</c:v>
                </c:pt>
                <c:pt idx="7">
                  <c:v>301</c:v>
                </c:pt>
                <c:pt idx="8">
                  <c:v>381</c:v>
                </c:pt>
                <c:pt idx="9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9B-44A0-BA55-3D7D29495C26}"/>
            </c:ext>
          </c:extLst>
        </c:ser>
        <c:ser>
          <c:idx val="2"/>
          <c:order val="4"/>
          <c:tx>
            <c:strRef>
              <c:f>Taul2!$A$4</c:f>
              <c:strCache>
                <c:ptCount val="1"/>
                <c:pt idx="0">
                  <c:v>Nature PG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Taul2!$B$1:$K$1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Taul2!$B$4:$K$4</c:f>
              <c:numCache>
                <c:formatCode>General</c:formatCode>
                <c:ptCount val="10"/>
                <c:pt idx="0">
                  <c:v>10</c:v>
                </c:pt>
                <c:pt idx="1">
                  <c:v>28</c:v>
                </c:pt>
                <c:pt idx="2">
                  <c:v>41</c:v>
                </c:pt>
                <c:pt idx="3">
                  <c:v>82</c:v>
                </c:pt>
                <c:pt idx="4">
                  <c:v>230</c:v>
                </c:pt>
                <c:pt idx="5">
                  <c:v>430</c:v>
                </c:pt>
                <c:pt idx="6">
                  <c:v>486</c:v>
                </c:pt>
                <c:pt idx="7">
                  <c:v>488</c:v>
                </c:pt>
                <c:pt idx="8">
                  <c:v>471</c:v>
                </c:pt>
                <c:pt idx="9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9B-44A0-BA55-3D7D29495C26}"/>
            </c:ext>
          </c:extLst>
        </c:ser>
        <c:ser>
          <c:idx val="1"/>
          <c:order val="5"/>
          <c:tx>
            <c:strRef>
              <c:f>Taul2!$A$3</c:f>
              <c:strCache>
                <c:ptCount val="1"/>
                <c:pt idx="0">
                  <c:v>BMC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Taul2!$B$1:$K$1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Taul2!$B$3:$K$3</c:f>
              <c:numCache>
                <c:formatCode>General</c:formatCode>
                <c:ptCount val="10"/>
                <c:pt idx="0">
                  <c:v>225</c:v>
                </c:pt>
                <c:pt idx="1">
                  <c:v>226</c:v>
                </c:pt>
                <c:pt idx="2">
                  <c:v>239</c:v>
                </c:pt>
                <c:pt idx="3">
                  <c:v>341</c:v>
                </c:pt>
                <c:pt idx="4">
                  <c:v>522</c:v>
                </c:pt>
                <c:pt idx="5">
                  <c:v>458</c:v>
                </c:pt>
                <c:pt idx="6">
                  <c:v>445</c:v>
                </c:pt>
                <c:pt idx="7">
                  <c:v>422</c:v>
                </c:pt>
                <c:pt idx="8">
                  <c:v>450</c:v>
                </c:pt>
                <c:pt idx="9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9B-44A0-BA55-3D7D29495C26}"/>
            </c:ext>
          </c:extLst>
        </c:ser>
        <c:ser>
          <c:idx val="0"/>
          <c:order val="6"/>
          <c:tx>
            <c:strRef>
              <c:f>Taul2!$A$2</c:f>
              <c:strCache>
                <c:ptCount val="1"/>
                <c:pt idx="0">
                  <c:v>MDPI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Taul2!$B$1:$K$1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Taul2!$B$2:$K$2</c:f>
              <c:numCache>
                <c:formatCode>General</c:formatCode>
                <c:ptCount val="10"/>
                <c:pt idx="0">
                  <c:v>39</c:v>
                </c:pt>
                <c:pt idx="1">
                  <c:v>46</c:v>
                </c:pt>
                <c:pt idx="2">
                  <c:v>83</c:v>
                </c:pt>
                <c:pt idx="3">
                  <c:v>91</c:v>
                </c:pt>
                <c:pt idx="4">
                  <c:v>138</c:v>
                </c:pt>
                <c:pt idx="5">
                  <c:v>196</c:v>
                </c:pt>
                <c:pt idx="6">
                  <c:v>305</c:v>
                </c:pt>
                <c:pt idx="7">
                  <c:v>593</c:v>
                </c:pt>
                <c:pt idx="8">
                  <c:v>983</c:v>
                </c:pt>
                <c:pt idx="9">
                  <c:v>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9B-44A0-BA55-3D7D29495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060751"/>
        <c:axId val="906059087"/>
      </c:areaChart>
      <c:catAx>
        <c:axId val="906060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059087"/>
        <c:crosses val="autoZero"/>
        <c:auto val="1"/>
        <c:lblAlgn val="ctr"/>
        <c:lblOffset val="100"/>
        <c:noMultiLvlLbl val="0"/>
      </c:catAx>
      <c:valAx>
        <c:axId val="90605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0607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Articles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523205</c:v>
                </c:pt>
                <c:pt idx="1">
                  <c:v>563147</c:v>
                </c:pt>
                <c:pt idx="2">
                  <c:v>711670</c:v>
                </c:pt>
                <c:pt idx="3">
                  <c:v>854018</c:v>
                </c:pt>
                <c:pt idx="4">
                  <c:v>1061256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F-4308-A011-56F0A33A0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565560"/>
        <c:axId val="48556293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revenues (Million $)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419.9</c:v>
                </c:pt>
                <c:pt idx="1">
                  <c:v>493.2</c:v>
                </c:pt>
                <c:pt idx="2">
                  <c:v>649.4</c:v>
                </c:pt>
                <c:pt idx="3">
                  <c:v>873.3</c:v>
                </c:pt>
                <c:pt idx="4">
                  <c:v>1277.0999999999999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1F-4308-A011-56F0A33A0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576712"/>
        <c:axId val="485571464"/>
      </c:lineChart>
      <c:catAx>
        <c:axId val="48556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562936"/>
        <c:crosses val="autoZero"/>
        <c:auto val="1"/>
        <c:lblAlgn val="ctr"/>
        <c:lblOffset val="100"/>
        <c:noMultiLvlLbl val="0"/>
      </c:catAx>
      <c:valAx>
        <c:axId val="48556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565560"/>
        <c:crosses val="autoZero"/>
        <c:crossBetween val="between"/>
      </c:valAx>
      <c:valAx>
        <c:axId val="4855714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576712"/>
        <c:crosses val="max"/>
        <c:crossBetween val="between"/>
      </c:valAx>
      <c:catAx>
        <c:axId val="485576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5571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43690848429828"/>
          <c:y val="0.67580926321026402"/>
          <c:w val="0.7441493294717535"/>
          <c:h val="5.551592502941992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Articles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523205</c:v>
                </c:pt>
                <c:pt idx="1">
                  <c:v>563147</c:v>
                </c:pt>
                <c:pt idx="2">
                  <c:v>711670</c:v>
                </c:pt>
                <c:pt idx="3">
                  <c:v>854018</c:v>
                </c:pt>
                <c:pt idx="4">
                  <c:v>1061256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F-4308-A011-56F0A33A0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565560"/>
        <c:axId val="48556293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revenues (Million $)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419.9</c:v>
                </c:pt>
                <c:pt idx="1">
                  <c:v>493.2</c:v>
                </c:pt>
                <c:pt idx="2">
                  <c:v>649.4</c:v>
                </c:pt>
                <c:pt idx="3">
                  <c:v>873.3</c:v>
                </c:pt>
                <c:pt idx="4">
                  <c:v>1277.0999999999999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1F-4308-A011-56F0A33A0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576712"/>
        <c:axId val="485571464"/>
      </c:lineChart>
      <c:catAx>
        <c:axId val="48556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562936"/>
        <c:crosses val="autoZero"/>
        <c:auto val="1"/>
        <c:lblAlgn val="ctr"/>
        <c:lblOffset val="100"/>
        <c:noMultiLvlLbl val="0"/>
      </c:catAx>
      <c:valAx>
        <c:axId val="48556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565560"/>
        <c:crosses val="autoZero"/>
        <c:crossBetween val="between"/>
      </c:valAx>
      <c:valAx>
        <c:axId val="4855714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576712"/>
        <c:crosses val="max"/>
        <c:crossBetween val="between"/>
      </c:valAx>
      <c:catAx>
        <c:axId val="485576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5571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43690848429828"/>
          <c:y val="0.67580926321026402"/>
          <c:w val="0.7441493294717535"/>
          <c:h val="5.551592502941992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Public Library of Science (PLoS)</c:v>
                </c:pt>
                <c:pt idx="1">
                  <c:v>Wolters Kluwer</c:v>
                </c:pt>
                <c:pt idx="2">
                  <c:v>Sage</c:v>
                </c:pt>
                <c:pt idx="3">
                  <c:v>American Chemical Society</c:v>
                </c:pt>
                <c:pt idx="4">
                  <c:v>Oxford University Press</c:v>
                </c:pt>
                <c:pt idx="5">
                  <c:v>Taylor &amp; Francis</c:v>
                </c:pt>
                <c:pt idx="6">
                  <c:v>MDPI</c:v>
                </c:pt>
                <c:pt idx="7">
                  <c:v>Wiley</c:v>
                </c:pt>
                <c:pt idx="8">
                  <c:v>Elsevier</c:v>
                </c:pt>
                <c:pt idx="9">
                  <c:v>SpringerNature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74.965130000000002</c:v>
                </c:pt>
                <c:pt idx="2">
                  <c:v>100.51949999999999</c:v>
                </c:pt>
                <c:pt idx="3">
                  <c:v>112.47</c:v>
                </c:pt>
                <c:pt idx="4">
                  <c:v>144.5684795</c:v>
                </c:pt>
                <c:pt idx="5">
                  <c:v>227.583</c:v>
                </c:pt>
                <c:pt idx="7">
                  <c:v>478.5656285</c:v>
                </c:pt>
                <c:pt idx="8">
                  <c:v>729.37687500000004</c:v>
                </c:pt>
                <c:pt idx="9">
                  <c:v>565.06171500000005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4-4AAE-A030-5A49ABD5FA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Public Library of Science (PLoS)</c:v>
                </c:pt>
                <c:pt idx="1">
                  <c:v>Wolters Kluwer</c:v>
                </c:pt>
                <c:pt idx="2">
                  <c:v>Sage</c:v>
                </c:pt>
                <c:pt idx="3">
                  <c:v>American Chemical Society</c:v>
                </c:pt>
                <c:pt idx="4">
                  <c:v>Oxford University Press</c:v>
                </c:pt>
                <c:pt idx="5">
                  <c:v>Taylor &amp; Francis</c:v>
                </c:pt>
                <c:pt idx="6">
                  <c:v>MDPI</c:v>
                </c:pt>
                <c:pt idx="7">
                  <c:v>Wiley</c:v>
                </c:pt>
                <c:pt idx="8">
                  <c:v>Elsevier</c:v>
                </c:pt>
                <c:pt idx="9">
                  <c:v>SpringerNature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39.639735000000002</c:v>
                </c:pt>
                <c:pt idx="1">
                  <c:v>27.342651</c:v>
                </c:pt>
                <c:pt idx="2">
                  <c:v>22.492270999999999</c:v>
                </c:pt>
                <c:pt idx="3">
                  <c:v>15.391999999999999</c:v>
                </c:pt>
                <c:pt idx="4">
                  <c:v>17.808881</c:v>
                </c:pt>
                <c:pt idx="5">
                  <c:v>33.546776000000001</c:v>
                </c:pt>
                <c:pt idx="6">
                  <c:v>392.69934000000001</c:v>
                </c:pt>
                <c:pt idx="7">
                  <c:v>124.375136</c:v>
                </c:pt>
                <c:pt idx="8">
                  <c:v>106.06927</c:v>
                </c:pt>
                <c:pt idx="9">
                  <c:v>371.91559699999999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4-4AAE-A030-5A49ABD5F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85237160"/>
        <c:axId val="485241752"/>
      </c:barChart>
      <c:catAx>
        <c:axId val="485237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41752"/>
        <c:crosses val="autoZero"/>
        <c:auto val="1"/>
        <c:lblAlgn val="ctr"/>
        <c:lblOffset val="100"/>
        <c:noMultiLvlLbl val="0"/>
      </c:catAx>
      <c:valAx>
        <c:axId val="485241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Million</a:t>
                </a:r>
                <a:r>
                  <a:rPr lang="nb-NO" baseline="0" dirty="0"/>
                  <a:t> US Dollars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3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311718828315392"/>
          <c:y val="0.50813004085303437"/>
          <c:w val="0.26784833411395048"/>
          <c:h val="6.1362022942757916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748936</c:v>
                </c:pt>
                <c:pt idx="1">
                  <c:v>765310</c:v>
                </c:pt>
                <c:pt idx="2">
                  <c:v>788685</c:v>
                </c:pt>
                <c:pt idx="3">
                  <c:v>932506</c:v>
                </c:pt>
                <c:pt idx="4">
                  <c:v>943223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A-4711-BFC4-54A8BEFBD2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203597</c:v>
                </c:pt>
                <c:pt idx="1">
                  <c:v>232012</c:v>
                </c:pt>
                <c:pt idx="2">
                  <c:v>279708</c:v>
                </c:pt>
                <c:pt idx="3">
                  <c:v>345576</c:v>
                </c:pt>
                <c:pt idx="4">
                  <c:v>448160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7A-4711-BFC4-54A8BEFBD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8695720"/>
        <c:axId val="528696376"/>
      </c:barChart>
      <c:catAx>
        <c:axId val="52869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696376"/>
        <c:crosses val="autoZero"/>
        <c:auto val="1"/>
        <c:lblAlgn val="ctr"/>
        <c:lblOffset val="100"/>
        <c:noMultiLvlLbl val="0"/>
      </c:catAx>
      <c:valAx>
        <c:axId val="52869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69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80748962024627"/>
          <c:y val="9.5007319103338136E-2"/>
          <c:w val="0.26784833411395048"/>
          <c:h val="6.136202294275791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0.57596</cdr:x>
      <cdr:y>0.16867</cdr:y>
    </cdr:from>
    <cdr:to>
      <cdr:x>0.75</cdr:x>
      <cdr:y>0.22252</cdr:y>
    </cdr:to>
    <cdr:sp macro="" textlink="">
      <cdr:nvSpPr>
        <cdr:cNvPr id="2" name="TekstSylinder 4">
          <a:extLst xmlns:a="http://schemas.openxmlformats.org/drawingml/2006/main">
            <a:ext uri="{FF2B5EF4-FFF2-40B4-BE49-F238E27FC236}">
              <a16:creationId xmlns:a16="http://schemas.microsoft.com/office/drawing/2014/main" id="{B6B2239D-9B13-4D8F-B52C-55539F8060B8}"/>
            </a:ext>
          </a:extLst>
        </cdr:cNvPr>
        <cdr:cNvSpPr txBox="1"/>
      </cdr:nvSpPr>
      <cdr:spPr>
        <a:xfrm xmlns:a="http://schemas.openxmlformats.org/drawingml/2006/main">
          <a:off x="4553263" y="964079"/>
          <a:ext cx="1375876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 err="1"/>
            <a:t>Independent</a:t>
          </a:r>
          <a:endParaRPr lang="nb-NO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ctr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ctr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F34D6E5-CB0A-4216-AF3B-3B1B51F314C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5925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FB246B0-6B74-4BAF-9CAA-D9D139236F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9507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71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194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0713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656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09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432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62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65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44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432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370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7283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222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7847013" y="6356350"/>
            <a:ext cx="9318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700"/>
              <a:t>www.nifustep.no</a:t>
            </a:r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268288" y="155575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GB" sz="1500">
              <a:solidFill>
                <a:srgbClr val="5F5F5F"/>
              </a:solidFill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382838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2382838" y="685800"/>
            <a:ext cx="4962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914400" y="101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914400" y="1017588"/>
            <a:ext cx="4960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914400" y="103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914400" y="1035050"/>
            <a:ext cx="4960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366713" y="609600"/>
            <a:ext cx="8413750" cy="0"/>
          </a:xfrm>
          <a:prstGeom prst="line">
            <a:avLst/>
          </a:prstGeom>
          <a:noFill/>
          <a:ln w="6350">
            <a:solidFill>
              <a:srgbClr val="1F35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6707188" y="1939925"/>
            <a:ext cx="2055812" cy="1196975"/>
          </a:xfrm>
          <a:prstGeom prst="rect">
            <a:avLst/>
          </a:prstGeom>
          <a:solidFill>
            <a:srgbClr val="FF6600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nb-NO"/>
          </a:p>
        </p:txBody>
      </p:sp>
      <p:pic>
        <p:nvPicPr>
          <p:cNvPr id="14" name="Picture 1043" descr="NIFU-STEP_bilde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944688"/>
            <a:ext cx="62976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44" descr="NIFU_Logo-skisser3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5738813"/>
            <a:ext cx="835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45"/>
          <p:cNvSpPr txBox="1">
            <a:spLocks noChangeArrowheads="1"/>
          </p:cNvSpPr>
          <p:nvPr/>
        </p:nvSpPr>
        <p:spPr bwMode="auto">
          <a:xfrm>
            <a:off x="3063875" y="6402388"/>
            <a:ext cx="29003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b-NO" sz="700"/>
              <a:t>NIFU STEP  Studies in Innovation, Research and Education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3400425"/>
            <a:ext cx="4476750" cy="762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6713" y="4238625"/>
            <a:ext cx="447675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/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05575" y="179388"/>
            <a:ext cx="2078038" cy="5916612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1463" y="179388"/>
            <a:ext cx="6081712" cy="591661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20825" y="869950"/>
            <a:ext cx="345440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27625" y="869950"/>
            <a:ext cx="3455988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79388"/>
            <a:ext cx="830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0825" y="869950"/>
            <a:ext cx="7062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4419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nb-NO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366713" y="609600"/>
            <a:ext cx="8413750" cy="0"/>
          </a:xfrm>
          <a:prstGeom prst="line">
            <a:avLst/>
          </a:prstGeom>
          <a:noFill/>
          <a:ln w="6350">
            <a:solidFill>
              <a:srgbClr val="1F35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20486" name="Picture 36" descr="NIFU_Logo-skisser3_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263" y="5932488"/>
            <a:ext cx="5969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495425" y="815975"/>
            <a:ext cx="7062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eaLnBrk="1" hangingPunct="1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/>
            </a:pPr>
            <a:endParaRPr lang="en-GB" sz="2000"/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3055938" y="6330950"/>
            <a:ext cx="2900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b-NO" sz="700"/>
              <a:t>NIFU STEP  Studies in Innovation, Research and Education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30000"/>
        </a:spcAft>
        <a:buClr>
          <a:srgbClr val="FF33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2000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95500" indent="-2286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5pPr>
      <a:lvl6pPr marL="25527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30099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671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9243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247388" y="4232031"/>
            <a:ext cx="8138155" cy="2418520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Open Access is already here – with outcomes as expected?</a:t>
            </a:r>
          </a:p>
          <a:p>
            <a:r>
              <a:rPr lang="en-US" sz="1600" i="1" dirty="0"/>
              <a:t>PUBMET conference 2021</a:t>
            </a:r>
          </a:p>
          <a:p>
            <a:r>
              <a:rPr lang="en-US" sz="1100" i="1" dirty="0"/>
              <a:t>Gunnar Sivertsen</a:t>
            </a:r>
          </a:p>
          <a:p>
            <a:r>
              <a:rPr lang="en-US" sz="1100" dirty="0"/>
              <a:t>Nordic Institute for Studies in Innovation, Research and Education, Oslo, Norway</a:t>
            </a:r>
          </a:p>
        </p:txBody>
      </p:sp>
      <p:pic>
        <p:nvPicPr>
          <p:cNvPr id="5" name="Bilde 2">
            <a:extLst>
              <a:ext uri="{FF2B5EF4-FFF2-40B4-BE49-F238E27FC236}">
                <a16:creationId xmlns:a16="http://schemas.microsoft.com/office/drawing/2014/main" id="{360210D1-7703-4700-BAAD-638D85CDE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77" y="6230418"/>
            <a:ext cx="991219" cy="33337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16BE7-9E14-4A23-987A-0F0183E96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35" y="1574878"/>
            <a:ext cx="4131077" cy="299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C33F9-474D-40ED-BFC6-5D57B84CA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05" y="207449"/>
            <a:ext cx="4325895" cy="32444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594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noProof="0" dirty="0">
                <a:solidFill>
                  <a:srgbClr val="FFC000"/>
                </a:solidFill>
              </a:rPr>
              <a:t>Estimating APC revenues from </a:t>
            </a:r>
            <a:r>
              <a:rPr lang="en-GB" b="1" noProof="0" dirty="0">
                <a:solidFill>
                  <a:schemeClr val="bg1"/>
                </a:solidFill>
              </a:rPr>
              <a:t>hybrid</a:t>
            </a:r>
            <a:r>
              <a:rPr lang="en-GB" b="1" noProof="0" dirty="0">
                <a:solidFill>
                  <a:srgbClr val="FFC000"/>
                </a:solidFill>
              </a:rPr>
              <a:t> journals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665016"/>
            <a:ext cx="7905750" cy="6013596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800" dirty="0"/>
              <a:t>The total numbers of </a:t>
            </a:r>
            <a:r>
              <a:rPr lang="en-US" sz="1800" b="1" dirty="0"/>
              <a:t>research</a:t>
            </a:r>
            <a:r>
              <a:rPr lang="en-US" sz="1800" dirty="0"/>
              <a:t> articles in 2020 were retrieved from Web of Science and Scopus</a:t>
            </a:r>
          </a:p>
          <a:p>
            <a:pPr eaLnBrk="1" hangingPunct="1">
              <a:defRPr/>
            </a:pPr>
            <a:r>
              <a:rPr lang="en-US" sz="1800" dirty="0"/>
              <a:t>Assumptions:</a:t>
            </a:r>
          </a:p>
          <a:p>
            <a:pPr lvl="1" eaLnBrk="1" hangingPunct="1">
              <a:defRPr/>
            </a:pPr>
            <a:r>
              <a:rPr lang="en-US" dirty="0"/>
              <a:t>Half of all articles in hybrid journals were paid to be open in 2020</a:t>
            </a:r>
          </a:p>
          <a:p>
            <a:pPr lvl="1" eaLnBrk="1" hangingPunct="1">
              <a:defRPr/>
            </a:pPr>
            <a:r>
              <a:rPr lang="en-US" dirty="0"/>
              <a:t>All articles in gold journals demanding APC were paid to be open in 2020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2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C28B-EC84-4500-BA8B-61F703DE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>
                <a:solidFill>
                  <a:srgbClr val="FFC000"/>
                </a:solidFill>
              </a:rPr>
              <a:t>The </a:t>
            </a:r>
            <a:r>
              <a:rPr lang="nb-NO" b="1" dirty="0" err="1">
                <a:solidFill>
                  <a:srgbClr val="FFC000"/>
                </a:solidFill>
              </a:rPr>
              <a:t>big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ten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received</a:t>
            </a:r>
            <a:r>
              <a:rPr lang="nb-NO" b="1" dirty="0">
                <a:solidFill>
                  <a:srgbClr val="FFC000"/>
                </a:solidFill>
              </a:rPr>
              <a:t> an </a:t>
            </a:r>
            <a:r>
              <a:rPr lang="nb-NO" b="1" dirty="0" err="1">
                <a:solidFill>
                  <a:srgbClr val="FFC000"/>
                </a:solidFill>
              </a:rPr>
              <a:t>estimated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annual</a:t>
            </a:r>
            <a:r>
              <a:rPr lang="nb-NO" b="1" dirty="0">
                <a:solidFill>
                  <a:srgbClr val="FFC000"/>
                </a:solidFill>
              </a:rPr>
              <a:t> total </a:t>
            </a:r>
            <a:r>
              <a:rPr lang="nb-NO" b="1" dirty="0" err="1">
                <a:solidFill>
                  <a:srgbClr val="FFC000"/>
                </a:solidFill>
              </a:rPr>
              <a:t>of</a:t>
            </a: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>
                <a:solidFill>
                  <a:schemeClr val="bg1"/>
                </a:solidFill>
              </a:rPr>
              <a:t>$ 3,6 billion </a:t>
            </a: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>
                <a:solidFill>
                  <a:srgbClr val="FFC000"/>
                </a:solidFill>
              </a:rPr>
              <a:t>from APC </a:t>
            </a:r>
            <a:r>
              <a:rPr lang="nb-NO" b="1" dirty="0" err="1">
                <a:solidFill>
                  <a:srgbClr val="FFC000"/>
                </a:solidFill>
              </a:rPr>
              <a:t>revenues</a:t>
            </a:r>
            <a:r>
              <a:rPr lang="nb-NO" b="1" dirty="0">
                <a:solidFill>
                  <a:srgbClr val="FFC000"/>
                </a:solidFill>
              </a:rPr>
              <a:t> in 2020</a:t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endParaRPr lang="en-GB" b="1" i="1" dirty="0">
              <a:solidFill>
                <a:srgbClr val="FFC00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3385D14-9BA1-4582-972B-F941E119B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455639"/>
              </p:ext>
            </p:extLst>
          </p:nvPr>
        </p:nvGraphicFramePr>
        <p:xfrm>
          <a:off x="408562" y="1297967"/>
          <a:ext cx="8443608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89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dirty="0" err="1">
                <a:solidFill>
                  <a:srgbClr val="FFC000"/>
                </a:solidFill>
              </a:rPr>
              <a:t>Annual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revenues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of</a:t>
            </a:r>
            <a:r>
              <a:rPr lang="nb-NO" b="1" dirty="0">
                <a:solidFill>
                  <a:srgbClr val="FFC000"/>
                </a:solidFill>
              </a:rPr>
              <a:t> $</a:t>
            </a:r>
            <a:r>
              <a:rPr lang="en-GB" b="1" dirty="0">
                <a:solidFill>
                  <a:srgbClr val="FFC000"/>
                </a:solidFill>
              </a:rPr>
              <a:t> 3,6 Billion represent …</a:t>
            </a:r>
            <a:endParaRPr lang="en-GB" b="1" noProof="0" dirty="0">
              <a:solidFill>
                <a:srgbClr val="FFC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665016"/>
            <a:ext cx="7905750" cy="6013596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/>
              <a:t>Twice the budget of ERC in the same year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/>
              <a:t>Three times the budget of UNESCO in the same year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/>
              <a:t>Almost half of the funds raised by WFP for the same year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GB" sz="1600" dirty="0"/>
              <a:t>The World Food Programme (WFP) saved and changed the lives of more than 115 million people in more than 80 countries in the same year.</a:t>
            </a: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1028" name="Picture 4" descr="ERC Training Course | NMBU">
            <a:extLst>
              <a:ext uri="{FF2B5EF4-FFF2-40B4-BE49-F238E27FC236}">
                <a16:creationId xmlns:a16="http://schemas.microsoft.com/office/drawing/2014/main" id="{6300C3BA-8BE6-4FA0-9A7B-CE2A2DAF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28" y="959176"/>
            <a:ext cx="1168839" cy="1168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n norske UNESCO-kommisjonen - Home | Facebook">
            <a:extLst>
              <a:ext uri="{FF2B5EF4-FFF2-40B4-BE49-F238E27FC236}">
                <a16:creationId xmlns:a16="http://schemas.microsoft.com/office/drawing/2014/main" id="{EEF97A29-DFD2-4E81-996B-28EC9DC7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28" y="2329682"/>
            <a:ext cx="1168839" cy="1184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rld Food Programme | LinkedIn">
            <a:extLst>
              <a:ext uri="{FF2B5EF4-FFF2-40B4-BE49-F238E27FC236}">
                <a16:creationId xmlns:a16="http://schemas.microsoft.com/office/drawing/2014/main" id="{7625B2E1-2A3A-445C-9A8C-AE428061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29" y="3715914"/>
            <a:ext cx="1184564" cy="1184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9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809A-6459-4AD2-93E5-CDD7AC8F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solidFill>
                  <a:srgbClr val="FFC000"/>
                </a:solidFill>
              </a:rPr>
              <a:t>The </a:t>
            </a:r>
            <a:r>
              <a:rPr lang="nb-NO" b="1" dirty="0" err="1">
                <a:solidFill>
                  <a:srgbClr val="FFC000"/>
                </a:solidFill>
              </a:rPr>
              <a:t>big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ten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are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increasing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 err="1">
                <a:solidFill>
                  <a:srgbClr val="FFC000"/>
                </a:solidFill>
              </a:rPr>
              <a:t>the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annual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volumes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of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articles</a:t>
            </a:r>
            <a:r>
              <a:rPr lang="nb-NO" b="1" dirty="0">
                <a:solidFill>
                  <a:srgbClr val="FFC000"/>
                </a:solidFill>
              </a:rPr>
              <a:t> in </a:t>
            </a:r>
            <a:r>
              <a:rPr lang="nb-NO" b="1" dirty="0" err="1">
                <a:solidFill>
                  <a:srgbClr val="FFC000"/>
                </a:solidFill>
              </a:rPr>
              <a:t>their</a:t>
            </a:r>
            <a:r>
              <a:rPr lang="nb-NO" b="1" dirty="0">
                <a:solidFill>
                  <a:srgbClr val="FFC000"/>
                </a:solidFill>
              </a:rPr>
              <a:t> journals</a:t>
            </a:r>
            <a:endParaRPr lang="en-GB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D1CA13-2D1D-44F0-85EA-842C2AB4B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99728"/>
              </p:ext>
            </p:extLst>
          </p:nvPr>
        </p:nvGraphicFramePr>
        <p:xfrm>
          <a:off x="1170629" y="918588"/>
          <a:ext cx="7062788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91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noProof="0" dirty="0">
                <a:solidFill>
                  <a:srgbClr val="FFC000"/>
                </a:solidFill>
              </a:rPr>
              <a:t>Worries about </a:t>
            </a:r>
            <a:r>
              <a:rPr lang="en-GB" b="1" noProof="0" dirty="0">
                <a:solidFill>
                  <a:schemeClr val="bg1"/>
                </a:solidFill>
              </a:rPr>
              <a:t>research integrity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492" y="1075287"/>
            <a:ext cx="4756826" cy="3025301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600" dirty="0"/>
              <a:t>The Chinese Academy of Sciences released an “Early Warning List” of 65 questionable journals at the end of 2020.</a:t>
            </a:r>
          </a:p>
          <a:p>
            <a:pPr eaLnBrk="1" hangingPunct="1">
              <a:defRPr/>
            </a:pPr>
            <a:r>
              <a:rPr lang="en-GB" sz="1600" dirty="0"/>
              <a:t>The list is a pilot project to follow up a policy to advance </a:t>
            </a:r>
            <a:r>
              <a:rPr lang="en-GB" sz="1600" b="1" dirty="0"/>
              <a:t>research integrity </a:t>
            </a:r>
            <a:r>
              <a:rPr lang="en-GB" sz="1600" dirty="0"/>
              <a:t>announced by the State Council in 2018:</a:t>
            </a:r>
          </a:p>
          <a:p>
            <a:pPr eaLnBrk="1" hangingPunct="1">
              <a:defRPr/>
            </a:pPr>
            <a:r>
              <a:rPr lang="en-GB" sz="1600" dirty="0"/>
              <a:t> “</a:t>
            </a:r>
            <a:r>
              <a:rPr lang="en-GB" sz="1600" i="1" dirty="0"/>
              <a:t>Academic journals that neglect academic quality, show disorderly management, or put commercial interests first will be blacklisted.”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GB" sz="1600" dirty="0"/>
          </a:p>
          <a:p>
            <a:pPr lvl="1"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204CF-0E00-4A26-8CF3-0FEDBF2EE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75" y="1075287"/>
            <a:ext cx="3560977" cy="419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628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noProof="0" dirty="0">
                <a:solidFill>
                  <a:srgbClr val="FFC000"/>
                </a:solidFill>
              </a:rPr>
              <a:t>Worries about </a:t>
            </a:r>
            <a:r>
              <a:rPr lang="en-GB" b="1" noProof="0" dirty="0">
                <a:solidFill>
                  <a:schemeClr val="bg1"/>
                </a:solidFill>
              </a:rPr>
              <a:t>lost revenues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2" y="784232"/>
            <a:ext cx="8601075" cy="2318892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sz="1600" dirty="0"/>
              <a:t>The same 65 journals received a total of $ 100 million in APC from China in 2020.</a:t>
            </a:r>
          </a:p>
          <a:p>
            <a:pPr eaLnBrk="1" hangingPunct="1">
              <a:defRPr/>
            </a:pPr>
            <a:r>
              <a:rPr lang="en-GB" sz="1600" dirty="0"/>
              <a:t>The share of submissions from China is now decreasing.</a:t>
            </a:r>
            <a:r>
              <a:rPr lang="en-GB" sz="1600" i="1" dirty="0"/>
              <a:t> </a:t>
            </a:r>
          </a:p>
          <a:p>
            <a:pPr eaLnBrk="1" hangingPunct="1">
              <a:defRPr/>
            </a:pPr>
            <a:r>
              <a:rPr lang="en-GB" sz="1600" dirty="0"/>
              <a:t>Western publishers should be worried according to their analyst: </a:t>
            </a:r>
            <a:r>
              <a:rPr lang="en-GB" sz="1600" i="1" dirty="0"/>
              <a:t>The warning list shows that the Chinese market can be risky. </a:t>
            </a:r>
            <a:r>
              <a:rPr lang="en-GB" sz="1600" b="1" i="1" dirty="0"/>
              <a:t>Seemingly healthy revenue streams can come under threat </a:t>
            </a:r>
            <a:r>
              <a:rPr lang="en-GB" sz="1600" i="1" dirty="0"/>
              <a:t>with little warning and unclear justification. </a:t>
            </a:r>
            <a:r>
              <a:rPr lang="en-GB" sz="1200" dirty="0"/>
              <a:t>(Christos </a:t>
            </a:r>
            <a:r>
              <a:rPr lang="en-GB" sz="1200" dirty="0" err="1"/>
              <a:t>Petrou</a:t>
            </a:r>
            <a:r>
              <a:rPr lang="en-GB" sz="1200" dirty="0"/>
              <a:t> in </a:t>
            </a:r>
            <a:r>
              <a:rPr lang="en-GB" sz="1200" i="1" dirty="0"/>
              <a:t>Scholarly Kitchen</a:t>
            </a:r>
            <a:r>
              <a:rPr lang="en-GB" sz="1200" dirty="0"/>
              <a:t>, April 2021)</a:t>
            </a:r>
            <a:endParaRPr lang="en-GB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GB" sz="1600" dirty="0"/>
          </a:p>
          <a:p>
            <a:pPr lvl="1"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CC997CF6-E967-4389-8308-D6226863AD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39610" y="3336676"/>
            <a:ext cx="5932927" cy="3283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3AA9D6-0420-42D2-B7E8-50F7B4A301DF}"/>
              </a:ext>
            </a:extLst>
          </p:cNvPr>
          <p:cNvSpPr txBox="1"/>
          <p:nvPr/>
        </p:nvSpPr>
        <p:spPr>
          <a:xfrm>
            <a:off x="271462" y="3377226"/>
            <a:ext cx="2481465" cy="3016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/>
              <a:t>China’s</a:t>
            </a:r>
            <a:r>
              <a:rPr lang="nb-NO" sz="1600" dirty="0"/>
              <a:t> </a:t>
            </a:r>
            <a:r>
              <a:rPr lang="nb-NO" sz="1600" dirty="0" err="1"/>
              <a:t>papers</a:t>
            </a:r>
            <a:r>
              <a:rPr lang="nb-NO" sz="1600" dirty="0"/>
              <a:t> and </a:t>
            </a:r>
            <a:r>
              <a:rPr lang="nb-NO" sz="1600" dirty="0" err="1"/>
              <a:t>their</a:t>
            </a:r>
            <a:r>
              <a:rPr lang="nb-NO" sz="1600" dirty="0"/>
              <a:t> </a:t>
            </a:r>
            <a:r>
              <a:rPr lang="nb-NO" sz="1600" dirty="0" err="1"/>
              <a:t>shares</a:t>
            </a:r>
            <a:r>
              <a:rPr lang="nb-NO" sz="1600" dirty="0"/>
              <a:t> in 65 journals </a:t>
            </a:r>
            <a:r>
              <a:rPr lang="nb-NO" sz="1600" dirty="0" err="1"/>
              <a:t>until</a:t>
            </a:r>
            <a:r>
              <a:rPr lang="nb-NO" sz="1600" dirty="0"/>
              <a:t> August 31, 2021.</a:t>
            </a:r>
          </a:p>
          <a:p>
            <a:endParaRPr lang="nb-NO" dirty="0"/>
          </a:p>
          <a:p>
            <a:endParaRPr lang="nb-NO" dirty="0"/>
          </a:p>
          <a:p>
            <a:r>
              <a:rPr lang="en-GB" dirty="0"/>
              <a:t>Zhang, L., Wei, Y. H., Huang, Y., &amp; Sivertsen G. (2021). What makes a journal questionable? An analysis using China’s early-warning list. Under review.</a:t>
            </a:r>
            <a:r>
              <a:rPr lang="nb-NO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32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noProof="0" dirty="0">
                <a:solidFill>
                  <a:srgbClr val="FFC000"/>
                </a:solidFill>
              </a:rPr>
              <a:t>Observations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665016"/>
            <a:ext cx="7905750" cy="6013596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/>
              <a:t>The transition to OA is consolidating the </a:t>
            </a:r>
            <a:r>
              <a:rPr lang="en-US" sz="1800" b="1" dirty="0"/>
              <a:t>market control </a:t>
            </a:r>
            <a:r>
              <a:rPr lang="en-US" sz="1800" dirty="0"/>
              <a:t>and increasing the </a:t>
            </a:r>
            <a:r>
              <a:rPr lang="en-US" sz="1800" b="1" dirty="0"/>
              <a:t>profits</a:t>
            </a:r>
            <a:r>
              <a:rPr lang="en-US" sz="1800" dirty="0"/>
              <a:t> of the largest journal publishers</a:t>
            </a:r>
          </a:p>
          <a:p>
            <a:pPr eaLnBrk="1" hangingPunct="1">
              <a:defRPr/>
            </a:pPr>
            <a:r>
              <a:rPr lang="en-US" sz="1800" dirty="0"/>
              <a:t>Installing payment on the same side as the pressure to publish makes publishers </a:t>
            </a:r>
            <a:r>
              <a:rPr lang="en-US" sz="1800" b="1" dirty="0"/>
              <a:t>compete for volume </a:t>
            </a:r>
            <a:r>
              <a:rPr lang="en-US" sz="1800" dirty="0"/>
              <a:t>rather than the quality of editorial procedures and contents</a:t>
            </a:r>
          </a:p>
          <a:p>
            <a:pPr eaLnBrk="1" hangingPunct="1">
              <a:defRPr/>
            </a:pPr>
            <a:r>
              <a:rPr lang="en-US" sz="1800" dirty="0"/>
              <a:t>Increasing </a:t>
            </a:r>
            <a:r>
              <a:rPr lang="en-US" sz="1800" b="1" dirty="0"/>
              <a:t>worries in research communities </a:t>
            </a:r>
            <a:r>
              <a:rPr lang="en-US" sz="1800" dirty="0"/>
              <a:t>about the quality of editorial procedures and contents</a:t>
            </a:r>
          </a:p>
          <a:p>
            <a:pPr eaLnBrk="1" hangingPunct="1">
              <a:defRPr/>
            </a:pPr>
            <a:r>
              <a:rPr lang="en-US" sz="1800" b="1" dirty="0"/>
              <a:t>New types of conflicts </a:t>
            </a:r>
            <a:r>
              <a:rPr lang="en-US" sz="1800" dirty="0"/>
              <a:t>between publishers and the editors and editorial boards of their journals.</a:t>
            </a:r>
          </a:p>
          <a:p>
            <a:pPr eaLnBrk="1" hangingPunct="1">
              <a:defRPr/>
            </a:pPr>
            <a:endParaRPr lang="en-US" sz="1800" dirty="0"/>
          </a:p>
          <a:p>
            <a:pPr marL="476250" lvl="1" indent="0" eaLnBrk="1" hangingPunct="1">
              <a:buNone/>
              <a:defRPr/>
            </a:pPr>
            <a:endParaRPr lang="en-GB" sz="1600" dirty="0"/>
          </a:p>
          <a:p>
            <a:pPr lvl="1"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5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noProof="0" dirty="0">
                <a:solidFill>
                  <a:srgbClr val="FFC000"/>
                </a:solidFill>
              </a:rPr>
              <a:t>Implications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665016"/>
            <a:ext cx="7905750" cy="6013596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800" dirty="0"/>
              <a:t>There is need to support the research communities in defending </a:t>
            </a:r>
            <a:r>
              <a:rPr lang="en-US" sz="1800" b="1" dirty="0"/>
              <a:t>editorial autonomy </a:t>
            </a:r>
            <a:r>
              <a:rPr lang="en-US" sz="1800" dirty="0"/>
              <a:t>and </a:t>
            </a:r>
            <a:r>
              <a:rPr lang="en-US" sz="1800" b="1" dirty="0"/>
              <a:t>securing research quality</a:t>
            </a:r>
            <a:r>
              <a:rPr lang="en-US" sz="1800" dirty="0"/>
              <a:t> in journals.</a:t>
            </a:r>
          </a:p>
          <a:p>
            <a:pPr eaLnBrk="1" hangingPunct="1">
              <a:defRPr/>
            </a:pPr>
            <a:r>
              <a:rPr lang="en-US" sz="1800" dirty="0"/>
              <a:t>Listing “predatory” or “questionable” journals has already proved vulnerable to attacks from the business. </a:t>
            </a:r>
          </a:p>
          <a:p>
            <a:pPr eaLnBrk="1" hangingPunct="1">
              <a:defRPr/>
            </a:pPr>
            <a:r>
              <a:rPr lang="en-US" sz="1800" dirty="0"/>
              <a:t>We need to reintroduce the notion of </a:t>
            </a:r>
            <a:r>
              <a:rPr lang="en-US" sz="1800" b="1" dirty="0"/>
              <a:t>recommendable</a:t>
            </a:r>
            <a:r>
              <a:rPr lang="en-US" sz="1800" dirty="0"/>
              <a:t> journals and empower our own judgement.</a:t>
            </a:r>
          </a:p>
          <a:p>
            <a:pPr eaLnBrk="1" hangingPunct="1">
              <a:defRPr/>
            </a:pPr>
            <a:r>
              <a:rPr lang="en-US" sz="1800" dirty="0"/>
              <a:t>The widespread use of APC calls for </a:t>
            </a:r>
            <a:r>
              <a:rPr lang="en-US" sz="1800" b="1" dirty="0"/>
              <a:t>well-organized journal evaluation</a:t>
            </a:r>
            <a:r>
              <a:rPr lang="en-US" sz="1800" dirty="0"/>
              <a:t> performed independently by the international research communities.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GB" sz="1800" dirty="0"/>
          </a:p>
          <a:p>
            <a:pPr lvl="1"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1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noProof="0" dirty="0">
                <a:solidFill>
                  <a:srgbClr val="FFC000"/>
                </a:solidFill>
              </a:rPr>
              <a:t>Questions for discussion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665016"/>
            <a:ext cx="7905750" cy="6013596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800" dirty="0"/>
              <a:t>Is APC a paywall to perform research? How can we maintain </a:t>
            </a:r>
            <a:r>
              <a:rPr lang="en-US" sz="1800" b="1" dirty="0"/>
              <a:t>equity, diversity and inclusion </a:t>
            </a:r>
            <a:r>
              <a:rPr lang="en-US" sz="1800" dirty="0"/>
              <a:t>in research?</a:t>
            </a:r>
          </a:p>
          <a:p>
            <a:pPr eaLnBrk="1" hangingPunct="1">
              <a:defRPr/>
            </a:pPr>
            <a:r>
              <a:rPr lang="en-US" sz="1800" dirty="0"/>
              <a:t>How can OA be promoted without APC? Do we need </a:t>
            </a:r>
            <a:r>
              <a:rPr lang="en-US" sz="1800" b="1" dirty="0"/>
              <a:t>new journals</a:t>
            </a:r>
            <a:r>
              <a:rPr lang="en-US" sz="1800" dirty="0"/>
              <a:t>? Or is it possible to make the commercial publishers compete to </a:t>
            </a:r>
            <a:r>
              <a:rPr lang="en-US" sz="1800" b="1" dirty="0"/>
              <a:t>serve</a:t>
            </a:r>
            <a:r>
              <a:rPr lang="en-US" sz="1800" dirty="0"/>
              <a:t> the journals, not to </a:t>
            </a:r>
            <a:r>
              <a:rPr lang="en-US" sz="1800" b="1" dirty="0"/>
              <a:t>own</a:t>
            </a:r>
            <a:r>
              <a:rPr lang="en-US" sz="1800" dirty="0"/>
              <a:t> them?</a:t>
            </a:r>
          </a:p>
          <a:p>
            <a:pPr eaLnBrk="1" hangingPunct="1">
              <a:defRPr/>
            </a:pPr>
            <a:r>
              <a:rPr lang="en-US" sz="1800" dirty="0"/>
              <a:t>If where and how much you publish is a matter of how much you can afford to pay, how should this be reflected in </a:t>
            </a:r>
            <a:r>
              <a:rPr lang="en-US" sz="1800" b="1" dirty="0"/>
              <a:t>responsible research evaluation</a:t>
            </a:r>
            <a:r>
              <a:rPr lang="en-US" sz="1800" dirty="0"/>
              <a:t>?</a:t>
            </a:r>
          </a:p>
          <a:p>
            <a:pPr eaLnBrk="1" hangingPunct="1">
              <a:defRPr/>
            </a:pPr>
            <a:r>
              <a:rPr lang="en-US" sz="1800" dirty="0"/>
              <a:t>How to deal with </a:t>
            </a:r>
            <a:r>
              <a:rPr lang="en-US" sz="1800" b="1" dirty="0"/>
              <a:t>questionable journal practices</a:t>
            </a:r>
            <a:r>
              <a:rPr lang="en-US" sz="1800" dirty="0"/>
              <a:t>:</a:t>
            </a:r>
          </a:p>
          <a:p>
            <a:pPr lvl="1" eaLnBrk="1" hangingPunct="1">
              <a:defRPr/>
            </a:pPr>
            <a:r>
              <a:rPr lang="en-US" sz="1600" dirty="0"/>
              <a:t>Change peer review – and the transparency of editorial processes?</a:t>
            </a:r>
          </a:p>
          <a:p>
            <a:pPr lvl="1" eaLnBrk="1" hangingPunct="1">
              <a:defRPr/>
            </a:pPr>
            <a:r>
              <a:rPr lang="en-US" sz="1600" dirty="0"/>
              <a:t>Establish independent journal evaluation listing recommendable journals?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GB" sz="1800" dirty="0"/>
          </a:p>
          <a:p>
            <a:pPr lvl="1"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9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noProof="0" dirty="0">
                <a:solidFill>
                  <a:srgbClr val="FFC000"/>
                </a:solidFill>
              </a:rPr>
              <a:t>Outline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665016"/>
            <a:ext cx="7905750" cy="5619777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800" dirty="0"/>
              <a:t>Initial observations from Norway and Finland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800" dirty="0"/>
              <a:t>Big publishers and their global revenues from APC in </a:t>
            </a:r>
          </a:p>
          <a:p>
            <a:pPr marL="933450" lvl="1" indent="-457200" eaLnBrk="1" hangingPunct="1">
              <a:buFont typeface="+mj-lt"/>
              <a:buAutoNum type="arabicPeriod"/>
              <a:defRPr/>
            </a:pPr>
            <a:r>
              <a:rPr lang="en-US" sz="1600" dirty="0"/>
              <a:t>Gold OA</a:t>
            </a:r>
          </a:p>
          <a:p>
            <a:pPr marL="933450" lvl="1" indent="-457200" eaLnBrk="1" hangingPunct="1">
              <a:buFont typeface="+mj-lt"/>
              <a:buAutoNum type="arabicPeriod"/>
              <a:defRPr/>
            </a:pPr>
            <a:r>
              <a:rPr lang="en-US" sz="1600" dirty="0"/>
              <a:t>Hybrid OA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800" dirty="0"/>
              <a:t>The global takeover of APC: </a:t>
            </a:r>
          </a:p>
          <a:p>
            <a:pPr marL="933450" lvl="1" indent="-457200" eaLnBrk="1" hangingPunct="1">
              <a:buFont typeface="+mj-lt"/>
              <a:buAutoNum type="arabicPeriod"/>
              <a:defRPr/>
            </a:pPr>
            <a:r>
              <a:rPr lang="en-US" sz="1600" dirty="0"/>
              <a:t>Observations</a:t>
            </a:r>
          </a:p>
          <a:p>
            <a:pPr marL="933450" lvl="1" indent="-457200" eaLnBrk="1" hangingPunct="1">
              <a:buFont typeface="+mj-lt"/>
              <a:buAutoNum type="arabicPeriod"/>
              <a:defRPr/>
            </a:pPr>
            <a:r>
              <a:rPr lang="en-US" sz="1600" dirty="0"/>
              <a:t>Implications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8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F5E85C-F8F8-4B52-8503-1C29604B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1800" b="1" dirty="0">
                <a:solidFill>
                  <a:srgbClr val="FFC000"/>
                </a:solidFill>
              </a:rPr>
              <a:t>Main </a:t>
            </a:r>
            <a:r>
              <a:rPr lang="nb-NO" sz="1800" b="1" dirty="0" err="1">
                <a:solidFill>
                  <a:srgbClr val="FFC000"/>
                </a:solidFill>
              </a:rPr>
              <a:t>publishers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of</a:t>
            </a:r>
            <a:r>
              <a:rPr lang="nb-NO" sz="1800" b="1" dirty="0">
                <a:solidFill>
                  <a:srgbClr val="FFC000"/>
                </a:solidFill>
              </a:rPr>
              <a:t> Gold OA </a:t>
            </a:r>
            <a:r>
              <a:rPr lang="nb-NO" sz="1800" b="1" dirty="0" err="1">
                <a:solidFill>
                  <a:srgbClr val="FFC000"/>
                </a:solidFill>
              </a:rPr>
              <a:t>articles</a:t>
            </a:r>
            <a:r>
              <a:rPr lang="nb-NO" sz="1800" b="1" dirty="0">
                <a:solidFill>
                  <a:srgbClr val="FFC000"/>
                </a:solidFill>
              </a:rPr>
              <a:t> from </a:t>
            </a:r>
            <a:r>
              <a:rPr lang="nb-NO" sz="1800" b="1" dirty="0">
                <a:solidFill>
                  <a:schemeClr val="bg1"/>
                </a:solidFill>
              </a:rPr>
              <a:t>Norway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E1718DD5-B618-4857-976C-0BF10F075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388409"/>
              </p:ext>
            </p:extLst>
          </p:nvPr>
        </p:nvGraphicFramePr>
        <p:xfrm>
          <a:off x="673331" y="869949"/>
          <a:ext cx="7905519" cy="571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707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F5E85C-F8F8-4B52-8503-1C29604B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1800" b="1" dirty="0">
                <a:solidFill>
                  <a:srgbClr val="FFC000"/>
                </a:solidFill>
              </a:rPr>
              <a:t>Main </a:t>
            </a:r>
            <a:r>
              <a:rPr lang="nb-NO" sz="1800" b="1" dirty="0" err="1">
                <a:solidFill>
                  <a:srgbClr val="FFC000"/>
                </a:solidFill>
              </a:rPr>
              <a:t>publishers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of</a:t>
            </a:r>
            <a:r>
              <a:rPr lang="nb-NO" sz="1800" b="1" dirty="0">
                <a:solidFill>
                  <a:srgbClr val="FFC000"/>
                </a:solidFill>
              </a:rPr>
              <a:t> Gold OA </a:t>
            </a:r>
            <a:r>
              <a:rPr lang="nb-NO" sz="1800" b="1" dirty="0" err="1">
                <a:solidFill>
                  <a:srgbClr val="FFC000"/>
                </a:solidFill>
              </a:rPr>
              <a:t>articles</a:t>
            </a:r>
            <a:r>
              <a:rPr lang="nb-NO" sz="1800" b="1" dirty="0">
                <a:solidFill>
                  <a:srgbClr val="FFC000"/>
                </a:solidFill>
              </a:rPr>
              <a:t> from </a:t>
            </a:r>
            <a:r>
              <a:rPr lang="nb-NO" sz="1800" b="1" dirty="0">
                <a:solidFill>
                  <a:schemeClr val="bg1"/>
                </a:solidFill>
              </a:rPr>
              <a:t>Finland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E1718DD5-B618-4857-976C-0BF10F075E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3331" y="869949"/>
          <a:ext cx="7905519" cy="571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370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F5E85C-F8F8-4B52-8503-1C29604B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1800" b="1" dirty="0">
                <a:solidFill>
                  <a:srgbClr val="FFC000"/>
                </a:solidFill>
              </a:rPr>
              <a:t>Main </a:t>
            </a:r>
            <a:r>
              <a:rPr lang="nb-NO" sz="1800" b="1" dirty="0" err="1">
                <a:solidFill>
                  <a:srgbClr val="FFC000"/>
                </a:solidFill>
              </a:rPr>
              <a:t>publishers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of</a:t>
            </a:r>
            <a:r>
              <a:rPr lang="nb-NO" sz="1800" b="1" dirty="0">
                <a:solidFill>
                  <a:srgbClr val="FFC000"/>
                </a:solidFill>
              </a:rPr>
              <a:t> Gold OA </a:t>
            </a:r>
            <a:r>
              <a:rPr lang="nb-NO" sz="1800" b="1" dirty="0" err="1">
                <a:solidFill>
                  <a:srgbClr val="FFC000"/>
                </a:solidFill>
              </a:rPr>
              <a:t>articles</a:t>
            </a:r>
            <a:r>
              <a:rPr lang="nb-NO" sz="1800" b="1" dirty="0">
                <a:solidFill>
                  <a:srgbClr val="FFC000"/>
                </a:solidFill>
              </a:rPr>
              <a:t> from Norway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E1718DD5-B618-4857-976C-0BF10F075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97444"/>
              </p:ext>
            </p:extLst>
          </p:nvPr>
        </p:nvGraphicFramePr>
        <p:xfrm>
          <a:off x="673331" y="869949"/>
          <a:ext cx="7905519" cy="571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Sylinder 4">
            <a:extLst>
              <a:ext uri="{FF2B5EF4-FFF2-40B4-BE49-F238E27FC236}">
                <a16:creationId xmlns:a16="http://schemas.microsoft.com/office/drawing/2014/main" id="{8BF1667B-0EF6-41B7-A811-526B80C624FF}"/>
              </a:ext>
            </a:extLst>
          </p:cNvPr>
          <p:cNvSpPr txBox="1"/>
          <p:nvPr/>
        </p:nvSpPr>
        <p:spPr>
          <a:xfrm>
            <a:off x="1736975" y="1834029"/>
            <a:ext cx="33505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 err="1"/>
              <a:t>Now</a:t>
            </a:r>
            <a:r>
              <a:rPr lang="nb-NO" sz="1400" dirty="0"/>
              <a:t> </a:t>
            </a:r>
            <a:r>
              <a:rPr lang="nb-NO" sz="1400" dirty="0" err="1"/>
              <a:t>controlled</a:t>
            </a:r>
            <a:r>
              <a:rPr lang="nb-NO" sz="1400" dirty="0"/>
              <a:t> by </a:t>
            </a:r>
            <a:r>
              <a:rPr lang="nb-NO" sz="1400" i="1" dirty="0" err="1"/>
              <a:t>SpringerNature</a:t>
            </a:r>
            <a:endParaRPr lang="nb-NO" sz="1400" i="1" dirty="0"/>
          </a:p>
        </p:txBody>
      </p:sp>
      <p:cxnSp>
        <p:nvCxnSpPr>
          <p:cNvPr id="5" name="Rett pilkobling 13">
            <a:extLst>
              <a:ext uri="{FF2B5EF4-FFF2-40B4-BE49-F238E27FC236}">
                <a16:creationId xmlns:a16="http://schemas.microsoft.com/office/drawing/2014/main" id="{A2506FCE-67A2-4106-8BA9-1312E4DF33D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82119" y="1459149"/>
            <a:ext cx="0" cy="300483"/>
          </a:xfrm>
          <a:prstGeom prst="straightConnector1">
            <a:avLst/>
          </a:prstGeom>
          <a:solidFill>
            <a:srgbClr val="647D9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" name="Rett pilkobling 13">
            <a:extLst>
              <a:ext uri="{FF2B5EF4-FFF2-40B4-BE49-F238E27FC236}">
                <a16:creationId xmlns:a16="http://schemas.microsoft.com/office/drawing/2014/main" id="{90FEAAC7-41BF-4F33-B0ED-FDD0EE4E21DF}"/>
              </a:ext>
            </a:extLst>
          </p:cNvPr>
          <p:cNvCxnSpPr>
            <a:cxnSpLocks/>
          </p:cNvCxnSpPr>
          <p:nvPr/>
        </p:nvCxnSpPr>
        <p:spPr bwMode="auto">
          <a:xfrm flipV="1">
            <a:off x="4027251" y="1459149"/>
            <a:ext cx="397905" cy="300483"/>
          </a:xfrm>
          <a:prstGeom prst="straightConnector1">
            <a:avLst/>
          </a:prstGeom>
          <a:solidFill>
            <a:srgbClr val="647D9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0" name="Rett pilkobling 13">
            <a:extLst>
              <a:ext uri="{FF2B5EF4-FFF2-40B4-BE49-F238E27FC236}">
                <a16:creationId xmlns:a16="http://schemas.microsoft.com/office/drawing/2014/main" id="{F5804796-80FA-4963-93C9-E82CE1E642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56817" y="1459149"/>
            <a:ext cx="359923" cy="300483"/>
          </a:xfrm>
          <a:prstGeom prst="straightConnector1">
            <a:avLst/>
          </a:prstGeom>
          <a:solidFill>
            <a:srgbClr val="647D9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3" name="Rett pilkobling 13">
            <a:extLst>
              <a:ext uri="{FF2B5EF4-FFF2-40B4-BE49-F238E27FC236}">
                <a16:creationId xmlns:a16="http://schemas.microsoft.com/office/drawing/2014/main" id="{DE11DA9D-47D0-4662-896E-D678B3F13EA4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9243" y="1477531"/>
            <a:ext cx="287544" cy="356498"/>
          </a:xfrm>
          <a:prstGeom prst="straightConnector1">
            <a:avLst/>
          </a:prstGeom>
          <a:solidFill>
            <a:srgbClr val="647D9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5" name="Rett pilkobling 13">
            <a:extLst>
              <a:ext uri="{FF2B5EF4-FFF2-40B4-BE49-F238E27FC236}">
                <a16:creationId xmlns:a16="http://schemas.microsoft.com/office/drawing/2014/main" id="{4AC326E1-6370-425C-8000-28485BFD35C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62666" y="1477531"/>
            <a:ext cx="386381" cy="356498"/>
          </a:xfrm>
          <a:prstGeom prst="straightConnector1">
            <a:avLst/>
          </a:prstGeom>
          <a:solidFill>
            <a:srgbClr val="647D9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8" name="TekstSylinder 4">
            <a:extLst>
              <a:ext uri="{FF2B5EF4-FFF2-40B4-BE49-F238E27FC236}">
                <a16:creationId xmlns:a16="http://schemas.microsoft.com/office/drawing/2014/main" id="{49CDAF33-1EFD-498E-AF6D-A8B7BB1B626D}"/>
              </a:ext>
            </a:extLst>
          </p:cNvPr>
          <p:cNvSpPr txBox="1"/>
          <p:nvPr/>
        </p:nvSpPr>
        <p:spPr>
          <a:xfrm>
            <a:off x="1736975" y="2550774"/>
            <a:ext cx="3625691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 err="1"/>
              <a:t>Also</a:t>
            </a:r>
            <a:r>
              <a:rPr lang="nb-NO" sz="1400" dirty="0"/>
              <a:t>:</a:t>
            </a:r>
          </a:p>
          <a:p>
            <a:r>
              <a:rPr lang="nb-NO" sz="1400" i="1" dirty="0"/>
              <a:t>Wiley</a:t>
            </a:r>
            <a:r>
              <a:rPr lang="nb-NO" sz="1400" dirty="0"/>
              <a:t> </a:t>
            </a:r>
            <a:r>
              <a:rPr lang="nb-NO" sz="1400" dirty="0" err="1"/>
              <a:t>now</a:t>
            </a:r>
            <a:r>
              <a:rPr lang="nb-NO" sz="1400" dirty="0"/>
              <a:t> </a:t>
            </a:r>
            <a:r>
              <a:rPr lang="nb-NO" sz="1400" dirty="0" err="1"/>
              <a:t>controls</a:t>
            </a:r>
            <a:r>
              <a:rPr lang="nb-NO" sz="1400" dirty="0"/>
              <a:t> </a:t>
            </a:r>
            <a:r>
              <a:rPr lang="nb-NO" sz="1400" i="1" dirty="0" err="1"/>
              <a:t>Hindawi</a:t>
            </a:r>
            <a:endParaRPr lang="nb-NO" sz="1400" i="1" dirty="0"/>
          </a:p>
          <a:p>
            <a:r>
              <a:rPr lang="nb-NO" sz="1400" i="1" dirty="0"/>
              <a:t>Taylor &amp; Francis </a:t>
            </a:r>
            <a:r>
              <a:rPr lang="nb-NO" sz="1400" dirty="0" err="1"/>
              <a:t>now</a:t>
            </a:r>
            <a:r>
              <a:rPr lang="nb-NO" sz="1400" dirty="0"/>
              <a:t> </a:t>
            </a:r>
            <a:r>
              <a:rPr lang="nb-NO" sz="1400" dirty="0" err="1"/>
              <a:t>controls</a:t>
            </a:r>
            <a:r>
              <a:rPr lang="nb-NO" sz="1400" dirty="0"/>
              <a:t> </a:t>
            </a:r>
            <a:r>
              <a:rPr lang="nb-NO" sz="1400" i="1" dirty="0"/>
              <a:t>Dove</a:t>
            </a:r>
          </a:p>
          <a:p>
            <a:r>
              <a:rPr lang="nb-NO" sz="1400" i="1" dirty="0" err="1"/>
              <a:t>Elsevier</a:t>
            </a:r>
            <a:r>
              <a:rPr lang="nb-NO" sz="1400" dirty="0"/>
              <a:t> </a:t>
            </a:r>
            <a:r>
              <a:rPr lang="nb-NO" sz="1400" dirty="0" err="1"/>
              <a:t>now</a:t>
            </a:r>
            <a:r>
              <a:rPr lang="nb-NO" sz="1400" dirty="0"/>
              <a:t> </a:t>
            </a:r>
            <a:r>
              <a:rPr lang="nb-NO" sz="1400" dirty="0" err="1"/>
              <a:t>controls</a:t>
            </a:r>
            <a:r>
              <a:rPr lang="nb-NO" sz="1400" dirty="0"/>
              <a:t> </a:t>
            </a:r>
            <a:r>
              <a:rPr lang="nb-NO" sz="1400" i="1" dirty="0" err="1"/>
              <a:t>KeAi</a:t>
            </a:r>
            <a:r>
              <a:rPr lang="nb-NO" sz="1400" dirty="0"/>
              <a:t> </a:t>
            </a:r>
          </a:p>
          <a:p>
            <a:r>
              <a:rPr lang="nb-NO" sz="1400" i="1" dirty="0"/>
              <a:t>De </a:t>
            </a:r>
            <a:r>
              <a:rPr lang="nb-NO" sz="1400" i="1" dirty="0" err="1"/>
              <a:t>Gruyter</a:t>
            </a:r>
            <a:r>
              <a:rPr lang="nb-NO" sz="1400" i="1" dirty="0"/>
              <a:t> </a:t>
            </a:r>
            <a:r>
              <a:rPr lang="nb-NO" sz="1400" dirty="0" err="1"/>
              <a:t>now</a:t>
            </a:r>
            <a:r>
              <a:rPr lang="nb-NO" sz="1400" dirty="0"/>
              <a:t> </a:t>
            </a:r>
            <a:r>
              <a:rPr lang="nb-NO" sz="1400" dirty="0" err="1"/>
              <a:t>controls</a:t>
            </a:r>
            <a:r>
              <a:rPr lang="nb-NO" sz="1400" dirty="0"/>
              <a:t> </a:t>
            </a:r>
            <a:r>
              <a:rPr lang="nb-NO" sz="1400" i="1" dirty="0" err="1"/>
              <a:t>Sciendo</a:t>
            </a:r>
            <a:r>
              <a:rPr lang="nb-N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82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288C-887B-4712-8839-7E46F11F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C000"/>
                </a:solidFill>
              </a:rPr>
              <a:t>APC </a:t>
            </a:r>
            <a:r>
              <a:rPr lang="nb-NO" b="1" dirty="0" err="1">
                <a:solidFill>
                  <a:srgbClr val="FFC000"/>
                </a:solidFill>
              </a:rPr>
              <a:t>market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shares</a:t>
            </a:r>
            <a:r>
              <a:rPr lang="nb-NO" b="1" dirty="0">
                <a:solidFill>
                  <a:srgbClr val="FFC000"/>
                </a:solidFill>
              </a:rPr>
              <a:t> from </a:t>
            </a:r>
            <a:r>
              <a:rPr lang="nb-NO" b="1" dirty="0" err="1">
                <a:solidFill>
                  <a:srgbClr val="FFC000"/>
                </a:solidFill>
              </a:rPr>
              <a:t>the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perspective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of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sz="2000" b="1" dirty="0">
                <a:solidFill>
                  <a:schemeClr val="bg1"/>
                </a:solidFill>
              </a:rPr>
              <a:t>Finland</a:t>
            </a:r>
            <a:endParaRPr lang="en-GB" dirty="0"/>
          </a:p>
        </p:txBody>
      </p:sp>
      <p:graphicFrame>
        <p:nvGraphicFramePr>
          <p:cNvPr id="9" name="Kaavio 3">
            <a:extLst>
              <a:ext uri="{FF2B5EF4-FFF2-40B4-BE49-F238E27FC236}">
                <a16:creationId xmlns:a16="http://schemas.microsoft.com/office/drawing/2014/main" id="{69A61516-1AF1-4658-8E14-292D4704E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256849"/>
              </p:ext>
            </p:extLst>
          </p:nvPr>
        </p:nvGraphicFramePr>
        <p:xfrm>
          <a:off x="1217831" y="1028918"/>
          <a:ext cx="6708337" cy="537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15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48C1-2295-4823-8D3A-C9233224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sz="1800" b="1" dirty="0">
                <a:solidFill>
                  <a:srgbClr val="FFC000"/>
                </a:solidFill>
              </a:rPr>
              <a:t>Global APC </a:t>
            </a:r>
            <a:r>
              <a:rPr lang="nb-NO" sz="1800" b="1" dirty="0" err="1">
                <a:solidFill>
                  <a:srgbClr val="FFC000"/>
                </a:solidFill>
              </a:rPr>
              <a:t>revenues</a:t>
            </a:r>
            <a:r>
              <a:rPr lang="nb-NO" sz="1800" b="1" dirty="0">
                <a:solidFill>
                  <a:srgbClr val="FFC000"/>
                </a:solidFill>
              </a:rPr>
              <a:t> from journals in </a:t>
            </a:r>
            <a:r>
              <a:rPr lang="nb-NO" sz="1800" b="1" dirty="0">
                <a:solidFill>
                  <a:schemeClr val="bg1"/>
                </a:solidFill>
              </a:rPr>
              <a:t>DOAJ</a:t>
            </a:r>
            <a:r>
              <a:rPr lang="nb-NO" sz="1800" b="1" dirty="0">
                <a:solidFill>
                  <a:srgbClr val="FFC000"/>
                </a:solidFill>
              </a:rPr>
              <a:t> have </a:t>
            </a:r>
            <a:r>
              <a:rPr lang="nb-NO" sz="1800" b="1" dirty="0" err="1">
                <a:solidFill>
                  <a:srgbClr val="FFC000"/>
                </a:solidFill>
              </a:rPr>
              <a:t>tripled</a:t>
            </a:r>
            <a:r>
              <a:rPr lang="nb-NO" sz="1800" b="1" dirty="0">
                <a:solidFill>
                  <a:srgbClr val="FFC000"/>
                </a:solidFill>
              </a:rPr>
              <a:t> in </a:t>
            </a:r>
            <a:r>
              <a:rPr lang="nb-NO" sz="1800" b="1" dirty="0" err="1">
                <a:solidFill>
                  <a:srgbClr val="FFC000"/>
                </a:solidFill>
              </a:rPr>
              <a:t>five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years</a:t>
            </a:r>
            <a:r>
              <a:rPr lang="nb-NO" sz="1800" b="1" dirty="0">
                <a:solidFill>
                  <a:srgbClr val="FFC000"/>
                </a:solidFill>
              </a:rPr>
              <a:t>, </a:t>
            </a:r>
            <a:r>
              <a:rPr lang="nb-NO" sz="1800" b="1" dirty="0" err="1">
                <a:solidFill>
                  <a:srgbClr val="FFC000"/>
                </a:solidFill>
              </a:rPr>
              <a:t>reaching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>
                <a:solidFill>
                  <a:schemeClr val="bg1"/>
                </a:solidFill>
              </a:rPr>
              <a:t>$ 1,3 billion </a:t>
            </a:r>
            <a:r>
              <a:rPr lang="nb-NO" sz="1800" b="1" dirty="0">
                <a:solidFill>
                  <a:srgbClr val="FFC000"/>
                </a:solidFill>
              </a:rPr>
              <a:t>in 2020</a:t>
            </a:r>
            <a:endParaRPr lang="en-GB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6684E98-69C4-408A-9BEC-F324A7BB6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871582"/>
              </p:ext>
            </p:extLst>
          </p:nvPr>
        </p:nvGraphicFramePr>
        <p:xfrm>
          <a:off x="3143621" y="1281751"/>
          <a:ext cx="5728916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4F1DA5F9-2461-4C63-BBC8-4070378E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1282901"/>
            <a:ext cx="2617652" cy="39492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758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48C1-2295-4823-8D3A-C9233224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sz="1800" b="1" dirty="0">
                <a:solidFill>
                  <a:srgbClr val="FFC000"/>
                </a:solidFill>
              </a:rPr>
              <a:t>Nine </a:t>
            </a:r>
            <a:r>
              <a:rPr lang="nb-NO" sz="1800" b="1" dirty="0" err="1">
                <a:solidFill>
                  <a:srgbClr val="FFC000"/>
                </a:solidFill>
              </a:rPr>
              <a:t>big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publishers</a:t>
            </a:r>
            <a:r>
              <a:rPr lang="nb-NO" sz="1800" b="1" dirty="0">
                <a:solidFill>
                  <a:srgbClr val="FFC000"/>
                </a:solidFill>
              </a:rPr>
              <a:t> have </a:t>
            </a:r>
            <a:r>
              <a:rPr lang="nb-NO" sz="1800" b="1" dirty="0" err="1">
                <a:solidFill>
                  <a:srgbClr val="FFC000"/>
                </a:solidFill>
              </a:rPr>
              <a:t>gradually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taken</a:t>
            </a:r>
            <a:r>
              <a:rPr lang="nb-NO" sz="1800" b="1" dirty="0">
                <a:solidFill>
                  <a:srgbClr val="FFC000"/>
                </a:solidFill>
              </a:rPr>
              <a:t> over.</a:t>
            </a:r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800" b="1" dirty="0" err="1">
                <a:solidFill>
                  <a:srgbClr val="FFC000"/>
                </a:solidFill>
              </a:rPr>
              <a:t>They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received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>
                <a:solidFill>
                  <a:schemeClr val="bg1"/>
                </a:solidFill>
              </a:rPr>
              <a:t>85 </a:t>
            </a:r>
            <a:r>
              <a:rPr lang="nb-NO" sz="1800" b="1" dirty="0" err="1">
                <a:solidFill>
                  <a:schemeClr val="bg1"/>
                </a:solidFill>
              </a:rPr>
              <a:t>percent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of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$ 1,3 billion in 2020 </a:t>
            </a:r>
            <a:br>
              <a:rPr lang="nb-NO" sz="1800" b="1" dirty="0">
                <a:solidFill>
                  <a:srgbClr val="FFC000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6684E98-69C4-408A-9BEC-F324A7BB65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3621" y="1281751"/>
          <a:ext cx="5728916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DD79A15C-3611-4301-B3B5-EB5463A6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281751"/>
            <a:ext cx="2700337" cy="42117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76400" indent="-3048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5pPr>
            <a:lvl6pPr marL="25527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6pPr>
            <a:lvl7pPr marL="30099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7pPr>
            <a:lvl8pPr marL="34671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8pPr>
            <a:lvl9pPr marL="39243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kern="0" dirty="0"/>
          </a:p>
          <a:p>
            <a:pPr eaLnBrk="1" hangingPunct="1">
              <a:defRPr/>
            </a:pPr>
            <a:r>
              <a:rPr lang="en-US" sz="1600" kern="0" dirty="0" err="1"/>
              <a:t>SpringerNature</a:t>
            </a:r>
            <a:endParaRPr lang="en-US" sz="1600" kern="0" dirty="0"/>
          </a:p>
          <a:p>
            <a:pPr eaLnBrk="1" hangingPunct="1">
              <a:defRPr/>
            </a:pPr>
            <a:r>
              <a:rPr lang="en-US" sz="1600" kern="0" dirty="0"/>
              <a:t>MDPI</a:t>
            </a:r>
          </a:p>
          <a:p>
            <a:pPr eaLnBrk="1" hangingPunct="1">
              <a:defRPr/>
            </a:pPr>
            <a:r>
              <a:rPr lang="en-US" sz="1600" kern="0" dirty="0"/>
              <a:t>Wiley</a:t>
            </a:r>
          </a:p>
          <a:p>
            <a:pPr eaLnBrk="1" hangingPunct="1">
              <a:defRPr/>
            </a:pPr>
            <a:r>
              <a:rPr lang="en-US" sz="1600" kern="0" dirty="0"/>
              <a:t>Elsevier</a:t>
            </a:r>
          </a:p>
          <a:p>
            <a:pPr eaLnBrk="1" hangingPunct="1">
              <a:defRPr/>
            </a:pPr>
            <a:r>
              <a:rPr lang="en-US" sz="1600" kern="0" dirty="0"/>
              <a:t>Taylor &amp; Francis</a:t>
            </a:r>
          </a:p>
          <a:p>
            <a:pPr eaLnBrk="1" hangingPunct="1">
              <a:defRPr/>
            </a:pPr>
            <a:r>
              <a:rPr lang="en-US" sz="1600" kern="0" dirty="0"/>
              <a:t>PLOS</a:t>
            </a:r>
          </a:p>
          <a:p>
            <a:pPr eaLnBrk="1" hangingPunct="1">
              <a:defRPr/>
            </a:pPr>
            <a:r>
              <a:rPr lang="en-US" sz="1600" kern="0" dirty="0"/>
              <a:t>IEEE</a:t>
            </a:r>
          </a:p>
          <a:p>
            <a:pPr eaLnBrk="1" hangingPunct="1">
              <a:defRPr/>
            </a:pPr>
            <a:r>
              <a:rPr lang="en-US" sz="1600" kern="0" dirty="0"/>
              <a:t>Oxford UP</a:t>
            </a:r>
          </a:p>
          <a:p>
            <a:pPr eaLnBrk="1" hangingPunct="1">
              <a:defRPr/>
            </a:pPr>
            <a:r>
              <a:rPr lang="en-US" sz="1600" kern="0" dirty="0"/>
              <a:t>Sage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9862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noProof="0" dirty="0">
                <a:solidFill>
                  <a:srgbClr val="FFC000"/>
                </a:solidFill>
              </a:rPr>
              <a:t>Estimating APC revenues from </a:t>
            </a:r>
            <a:r>
              <a:rPr lang="en-GB" b="1" noProof="0" dirty="0">
                <a:solidFill>
                  <a:schemeClr val="bg1"/>
                </a:solidFill>
              </a:rPr>
              <a:t>hybrid</a:t>
            </a:r>
            <a:r>
              <a:rPr lang="en-GB" b="1" noProof="0" dirty="0">
                <a:solidFill>
                  <a:srgbClr val="FFC000"/>
                </a:solidFill>
              </a:rPr>
              <a:t> journals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665016"/>
            <a:ext cx="7905750" cy="6013596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800" dirty="0"/>
              <a:t>I collected the current APC prices from the webpages of 29 major international publishers, publishing almost 12,000 journals</a:t>
            </a:r>
          </a:p>
          <a:p>
            <a:pPr eaLnBrk="1" hangingPunct="1">
              <a:defRPr/>
            </a:pPr>
            <a:r>
              <a:rPr lang="en-US" sz="1800" dirty="0"/>
              <a:t>I noticed that</a:t>
            </a:r>
          </a:p>
          <a:p>
            <a:pPr lvl="1" eaLnBrk="1" hangingPunct="1">
              <a:defRPr/>
            </a:pPr>
            <a:r>
              <a:rPr lang="en-US" dirty="0"/>
              <a:t>Almost all journals are hybrid now, if not gold. </a:t>
            </a:r>
          </a:p>
          <a:p>
            <a:pPr lvl="1" eaLnBrk="1" hangingPunct="1">
              <a:defRPr/>
            </a:pPr>
            <a:r>
              <a:rPr lang="en-US" dirty="0"/>
              <a:t>All publishers are actively marketing the pay-to-be-open option and ‘publish and read’ agreements on top of subscriptions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79526"/>
      </p:ext>
    </p:extLst>
  </p:cSld>
  <p:clrMapOvr>
    <a:masterClrMapping/>
  </p:clrMapOvr>
</p:sld>
</file>

<file path=ppt/theme/theme1.xml><?xml version="1.0" encoding="utf-8"?>
<a:theme xmlns:a="http://schemas.openxmlformats.org/drawingml/2006/main" name="NIFUSTEP_PowerPoint-mal-engelsk[1]">
  <a:themeElements>
    <a:clrScheme name="NIFUSTEP_PowerPoint-mal-engelsk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FUSTEP_PowerPoint-mal-engelsk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47D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47D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FUSTEP_PowerPoint-mal-engelsk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4A3E71E3456549A3E58F1EC11656C6" ma:contentTypeVersion="13" ma:contentTypeDescription="Opprett et nytt dokument." ma:contentTypeScope="" ma:versionID="075994902084d01aea81b772d6e3e71c">
  <xsd:schema xmlns:xsd="http://www.w3.org/2001/XMLSchema" xmlns:xs="http://www.w3.org/2001/XMLSchema" xmlns:p="http://schemas.microsoft.com/office/2006/metadata/properties" xmlns:ns2="ba632293-02a0-4f80-9f09-025a79005060" xmlns:ns3="ba85dfa8-c442-4533-816d-5b8ba7aba2b8" targetNamespace="http://schemas.microsoft.com/office/2006/metadata/properties" ma:root="true" ma:fieldsID="4f310765ff4837071c097b21aab8055d" ns2:_="" ns3:_="">
    <xsd:import namespace="ba632293-02a0-4f80-9f09-025a79005060"/>
    <xsd:import namespace="ba85dfa8-c442-4533-816d-5b8ba7aba2b8"/>
    <xsd:element name="properties">
      <xsd:complexType>
        <xsd:sequence>
          <xsd:element name="documentManagement">
            <xsd:complexType>
              <xsd:all>
                <xsd:element ref="ns2:Dokumenttype" minOccurs="0"/>
                <xsd:element ref="ns2:Samhandlingsrom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2293-02a0-4f80-9f09-025a79005060" elementFormDefault="qualified">
    <xsd:import namespace="http://schemas.microsoft.com/office/2006/documentManagement/types"/>
    <xsd:import namespace="http://schemas.microsoft.com/office/infopath/2007/PartnerControls"/>
    <xsd:element name="Dokumenttype" ma:index="8" nillable="true" ma:displayName="Dokumenttype" ma:format="Dropdown" ma:internalName="Dokumenttype">
      <xsd:simpleType>
        <xsd:restriction base="dms:Choice">
          <xsd:enumeration value="Innkalling"/>
          <xsd:enumeration value="Saksframlegg"/>
          <xsd:enumeration value="Referat"/>
          <xsd:enumeration value="Rapporter"/>
          <xsd:enumeration value="Notater"/>
          <xsd:enumeration value="Utredninger"/>
          <xsd:enumeration value="Vedtekter"/>
          <xsd:enumeration value="Mandat"/>
          <xsd:enumeration value="Brev"/>
          <xsd:enumeration value="Høring"/>
          <xsd:enumeration value="Rutinebeskrivelser"/>
          <xsd:enumeration value="Mal"/>
          <xsd:enumeration value="Årshjul"/>
          <xsd:enumeration value="Oppnevning"/>
          <xsd:enumeration value="Reglement"/>
          <xsd:enumeration value="Presentasjon"/>
        </xsd:restriction>
      </xsd:simpleType>
    </xsd:element>
    <xsd:element name="Samhandlingsrom" ma:index="9" nillable="true" ma:displayName="Samhandlingsrom" ma:default="Publiseringsutvalget" ma:internalName="Samhandlingsrom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5dfa8-c442-4533-816d-5b8ba7aba2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mhandlingsrom xmlns="ba632293-02a0-4f80-9f09-025a79005060">Publiseringsutvalget</Samhandlingsrom>
    <Dokumenttype xmlns="ba632293-02a0-4f80-9f09-025a79005060" xsi:nil="true"/>
  </documentManagement>
</p:properties>
</file>

<file path=customXml/itemProps1.xml><?xml version="1.0" encoding="utf-8"?>
<ds:datastoreItem xmlns:ds="http://schemas.openxmlformats.org/officeDocument/2006/customXml" ds:itemID="{9EF9395C-1C2A-46AC-B734-CD3143B52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2293-02a0-4f80-9f09-025a79005060"/>
    <ds:schemaRef ds:uri="ba85dfa8-c442-4533-816d-5b8ba7aba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381E0D-FE94-4CF7-ABE3-A658048E97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432C7-2CA8-4C73-95D6-BDA767A574C4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a632293-02a0-4f80-9f09-025a79005060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ba85dfa8-c442-4533-816d-5b8ba7aba2b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NIFUSTEP_PowerPoint-mal-engelsk[1]</Template>
  <TotalTime>14837</TotalTime>
  <Words>785</Words>
  <Application>Microsoft Office PowerPoint</Application>
  <PresentationFormat>On-screen Show (4:3)</PresentationFormat>
  <Paragraphs>137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Times</vt:lpstr>
      <vt:lpstr>Verdana</vt:lpstr>
      <vt:lpstr>Wingdings</vt:lpstr>
      <vt:lpstr>NIFUSTEP_PowerPoint-mal-engelsk[1]</vt:lpstr>
      <vt:lpstr>PowerPoint Presentation</vt:lpstr>
      <vt:lpstr>Outline</vt:lpstr>
      <vt:lpstr>Main publishers of Gold OA articles from Norway</vt:lpstr>
      <vt:lpstr>Main publishers of Gold OA articles from Finland</vt:lpstr>
      <vt:lpstr>Main publishers of Gold OA articles from Norway</vt:lpstr>
      <vt:lpstr>APC market shares from the perspective of Finland</vt:lpstr>
      <vt:lpstr> Global APC revenues from journals in DOAJ have tripled in five years, reaching $ 1,3 billion in 2020</vt:lpstr>
      <vt:lpstr> Nine big publishers have gradually taken over. They received 85 percent of the $ 1,3 billion in 2020  </vt:lpstr>
      <vt:lpstr>Estimating APC revenues from hybrid journals</vt:lpstr>
      <vt:lpstr>Estimating APC revenues from hybrid journals</vt:lpstr>
      <vt:lpstr>    The big ten received an estimated annual total of $ 3,6 billion  from APC revenues in 2020   </vt:lpstr>
      <vt:lpstr>Annual revenues of $ 3,6 Billion represent …</vt:lpstr>
      <vt:lpstr>The big ten are increasing  the annual volumes of articles in their journals</vt:lpstr>
      <vt:lpstr>Worries about research integrity</vt:lpstr>
      <vt:lpstr>Worries about lost revenues</vt:lpstr>
      <vt:lpstr>Observations</vt:lpstr>
      <vt:lpstr>Implications</vt:lpstr>
      <vt:lpstr>Questions for discussion</vt:lpstr>
    </vt:vector>
  </TitlesOfParts>
  <Company>NIFU STEP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liv</dc:creator>
  <cp:lastModifiedBy>Iva Grabarić Andonovski</cp:lastModifiedBy>
  <cp:revision>984</cp:revision>
  <cp:lastPrinted>2019-06-14T06:20:24Z</cp:lastPrinted>
  <dcterms:created xsi:type="dcterms:W3CDTF">2007-05-07T13:30:49Z</dcterms:created>
  <dcterms:modified xsi:type="dcterms:W3CDTF">2021-09-15T19:14:17Z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0x0101002A4A3E71E3456549A3E58F1EC11656C6</vt:lpwstr>
  </property>
</Properties>
</file>