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9" r:id="rId4"/>
    <p:sldId id="260" r:id="rId5"/>
    <p:sldId id="273" r:id="rId6"/>
    <p:sldId id="263" r:id="rId7"/>
    <p:sldId id="271" r:id="rId8"/>
    <p:sldId id="274" r:id="rId9"/>
    <p:sldId id="272" r:id="rId10"/>
    <p:sldId id="264" r:id="rId11"/>
    <p:sldId id="266" r:id="rId12"/>
    <p:sldId id="267" r:id="rId13"/>
    <p:sldId id="275" r:id="rId14"/>
    <p:sldId id="268" r:id="rId15"/>
    <p:sldId id="269" r:id="rId16"/>
    <p:sldId id="257" r:id="rId17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181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71" d="100"/>
          <a:sy n="171" d="100"/>
        </p:scale>
        <p:origin x="1736" y="16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0354A-B77B-42D2-99DE-06FE78E963B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2AE85-D494-44DA-8618-D824E9B4AB08}">
      <dgm:prSet phldrT="[Tekst]" custT="1"/>
      <dgm:spPr>
        <a:solidFill>
          <a:srgbClr val="C00000"/>
        </a:solidFill>
      </dgm:spPr>
      <dgm:t>
        <a:bodyPr/>
        <a:lstStyle/>
        <a:p>
          <a:r>
            <a:rPr lang="hr-HR" sz="2000" b="1" dirty="0"/>
            <a:t>TASKS</a:t>
          </a:r>
          <a:endParaRPr lang="en-GB" sz="2000" b="1" dirty="0"/>
        </a:p>
      </dgm:t>
    </dgm:pt>
    <dgm:pt modelId="{37D09076-32C0-45E5-8F07-6F6254AB7D83}" type="parTrans" cxnId="{C1A1DDE1-78DF-47A8-B297-85D9FF839A1E}">
      <dgm:prSet/>
      <dgm:spPr/>
      <dgm:t>
        <a:bodyPr/>
        <a:lstStyle/>
        <a:p>
          <a:endParaRPr lang="en-GB"/>
        </a:p>
      </dgm:t>
    </dgm:pt>
    <dgm:pt modelId="{637C6784-E00B-462D-979F-8E386E14D33D}" type="sibTrans" cxnId="{C1A1DDE1-78DF-47A8-B297-85D9FF839A1E}">
      <dgm:prSet/>
      <dgm:spPr/>
      <dgm:t>
        <a:bodyPr/>
        <a:lstStyle/>
        <a:p>
          <a:endParaRPr lang="en-GB"/>
        </a:p>
      </dgm:t>
    </dgm:pt>
    <dgm:pt modelId="{69F90BB2-E609-4316-BB88-96621AC67958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b="0" dirty="0"/>
            <a:t>Setting up and defining organizational and governance structures, and technical components for the long-term sustainability of HR-OOZ</a:t>
          </a:r>
        </a:p>
      </dgm:t>
    </dgm:pt>
    <dgm:pt modelId="{2EB36703-D164-4762-B779-EFAD93D18F79}" type="parTrans" cxnId="{E05D1B70-82E0-422F-B247-6227459EAEE1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C5B63E6C-4F02-43A8-8D29-6D0B74D6E175}" type="sibTrans" cxnId="{E05D1B70-82E0-422F-B247-6227459EAEE1}">
      <dgm:prSet/>
      <dgm:spPr/>
      <dgm:t>
        <a:bodyPr/>
        <a:lstStyle/>
        <a:p>
          <a:endParaRPr lang="en-GB"/>
        </a:p>
      </dgm:t>
    </dgm:pt>
    <dgm:pt modelId="{2EF8D3BE-267D-4F81-825A-03D373E95895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dirty="0"/>
            <a:t>Drafting the proposal of the National Plan for Open Science and proposal of the law governing the scientific activity in the part related to the open science</a:t>
          </a:r>
        </a:p>
      </dgm:t>
    </dgm:pt>
    <dgm:pt modelId="{EB01EBF0-6156-4083-A294-BB8FA6D05B2A}" type="parTrans" cxnId="{5AB9DDD9-EB18-45D3-B1F0-7361DEE36878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44BE6649-4CCE-4564-A416-BA1B030F60EF}" type="sibTrans" cxnId="{5AB9DDD9-EB18-45D3-B1F0-7361DEE36878}">
      <dgm:prSet/>
      <dgm:spPr/>
      <dgm:t>
        <a:bodyPr/>
        <a:lstStyle/>
        <a:p>
          <a:endParaRPr lang="en-GB"/>
        </a:p>
      </dgm:t>
    </dgm:pt>
    <dgm:pt modelId="{AFBDABA2-201C-4C3A-B10F-9300AB4BEB17}" type="pres">
      <dgm:prSet presAssocID="{9150354A-B77B-42D2-99DE-06FE78E963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815DED-1637-41C8-B4FF-2722BC7D9D98}" type="pres">
      <dgm:prSet presAssocID="{3882AE85-D494-44DA-8618-D824E9B4AB08}" presName="root1" presStyleCnt="0"/>
      <dgm:spPr/>
    </dgm:pt>
    <dgm:pt modelId="{E5CFAC9F-7CD0-4746-89AC-30BF48B98D0F}" type="pres">
      <dgm:prSet presAssocID="{3882AE85-D494-44DA-8618-D824E9B4AB08}" presName="LevelOneTextNode" presStyleLbl="node0" presStyleIdx="0" presStyleCnt="1">
        <dgm:presLayoutVars>
          <dgm:chPref val="3"/>
        </dgm:presLayoutVars>
      </dgm:prSet>
      <dgm:spPr/>
    </dgm:pt>
    <dgm:pt modelId="{6D145A59-43D5-47CB-9DA6-086E0A179D1D}" type="pres">
      <dgm:prSet presAssocID="{3882AE85-D494-44DA-8618-D824E9B4AB08}" presName="level2hierChild" presStyleCnt="0"/>
      <dgm:spPr/>
    </dgm:pt>
    <dgm:pt modelId="{505A0BD6-69F9-4029-9DE6-89B10491BB39}" type="pres">
      <dgm:prSet presAssocID="{2EB36703-D164-4762-B779-EFAD93D18F79}" presName="conn2-1" presStyleLbl="parChTrans1D2" presStyleIdx="0" presStyleCnt="2"/>
      <dgm:spPr/>
    </dgm:pt>
    <dgm:pt modelId="{CC672DA3-C77F-4A04-9E6A-ADE68876798E}" type="pres">
      <dgm:prSet presAssocID="{2EB36703-D164-4762-B779-EFAD93D18F79}" presName="connTx" presStyleLbl="parChTrans1D2" presStyleIdx="0" presStyleCnt="2"/>
      <dgm:spPr/>
    </dgm:pt>
    <dgm:pt modelId="{20F19D17-A626-4DE4-8E07-57423A94F615}" type="pres">
      <dgm:prSet presAssocID="{69F90BB2-E609-4316-BB88-96621AC67958}" presName="root2" presStyleCnt="0"/>
      <dgm:spPr/>
    </dgm:pt>
    <dgm:pt modelId="{2AECD804-8FA2-4230-AF09-D79F2E2B27C2}" type="pres">
      <dgm:prSet presAssocID="{69F90BB2-E609-4316-BB88-96621AC67958}" presName="LevelTwoTextNode" presStyleLbl="node2" presStyleIdx="0" presStyleCnt="2" custScaleX="161237" custScaleY="135191" custLinFactNeighborX="84" custLinFactNeighborY="-6212">
        <dgm:presLayoutVars>
          <dgm:chPref val="3"/>
        </dgm:presLayoutVars>
      </dgm:prSet>
      <dgm:spPr/>
    </dgm:pt>
    <dgm:pt modelId="{EE90A4A6-D144-4FF1-B0AC-D5FADA7A9FD8}" type="pres">
      <dgm:prSet presAssocID="{69F90BB2-E609-4316-BB88-96621AC67958}" presName="level3hierChild" presStyleCnt="0"/>
      <dgm:spPr/>
    </dgm:pt>
    <dgm:pt modelId="{BC83AFD7-C6D4-47AA-8E9D-922E6C3BD9F6}" type="pres">
      <dgm:prSet presAssocID="{EB01EBF0-6156-4083-A294-BB8FA6D05B2A}" presName="conn2-1" presStyleLbl="parChTrans1D2" presStyleIdx="1" presStyleCnt="2"/>
      <dgm:spPr/>
    </dgm:pt>
    <dgm:pt modelId="{27796C22-330D-4FE6-AD20-A7A14D7E2DEB}" type="pres">
      <dgm:prSet presAssocID="{EB01EBF0-6156-4083-A294-BB8FA6D05B2A}" presName="connTx" presStyleLbl="parChTrans1D2" presStyleIdx="1" presStyleCnt="2"/>
      <dgm:spPr/>
    </dgm:pt>
    <dgm:pt modelId="{0BADAFB8-BF3B-4CFD-B548-606B1E4F2084}" type="pres">
      <dgm:prSet presAssocID="{2EF8D3BE-267D-4F81-825A-03D373E95895}" presName="root2" presStyleCnt="0"/>
      <dgm:spPr/>
    </dgm:pt>
    <dgm:pt modelId="{1A3F15F4-4BB9-4EE9-9E93-F8D4F824970D}" type="pres">
      <dgm:prSet presAssocID="{2EF8D3BE-267D-4F81-825A-03D373E95895}" presName="LevelTwoTextNode" presStyleLbl="node2" presStyleIdx="1" presStyleCnt="2" custScaleX="161237" custScaleY="135191" custLinFactNeighborX="84" custLinFactNeighborY="7594">
        <dgm:presLayoutVars>
          <dgm:chPref val="3"/>
        </dgm:presLayoutVars>
      </dgm:prSet>
      <dgm:spPr/>
    </dgm:pt>
    <dgm:pt modelId="{11D25BE2-12B8-42BA-AA57-05CD36A0601A}" type="pres">
      <dgm:prSet presAssocID="{2EF8D3BE-267D-4F81-825A-03D373E95895}" presName="level3hierChild" presStyleCnt="0"/>
      <dgm:spPr/>
    </dgm:pt>
  </dgm:ptLst>
  <dgm:cxnLst>
    <dgm:cxn modelId="{1499CC01-EA8C-4D9C-9153-FF9B8779B05A}" type="presOf" srcId="{2EF8D3BE-267D-4F81-825A-03D373E95895}" destId="{1A3F15F4-4BB9-4EE9-9E93-F8D4F824970D}" srcOrd="0" destOrd="0" presId="urn:microsoft.com/office/officeart/2005/8/layout/hierarchy2"/>
    <dgm:cxn modelId="{74755816-E225-48C2-8F9D-BD47F3ADAF53}" type="presOf" srcId="{EB01EBF0-6156-4083-A294-BB8FA6D05B2A}" destId="{27796C22-330D-4FE6-AD20-A7A14D7E2DEB}" srcOrd="1" destOrd="0" presId="urn:microsoft.com/office/officeart/2005/8/layout/hierarchy2"/>
    <dgm:cxn modelId="{14878129-9E7E-4B2A-9714-67C418580859}" type="presOf" srcId="{9150354A-B77B-42D2-99DE-06FE78E963BE}" destId="{AFBDABA2-201C-4C3A-B10F-9300AB4BEB17}" srcOrd="0" destOrd="0" presId="urn:microsoft.com/office/officeart/2005/8/layout/hierarchy2"/>
    <dgm:cxn modelId="{6A3FD231-A07C-4BF1-B44B-E50C3928C9DD}" type="presOf" srcId="{69F90BB2-E609-4316-BB88-96621AC67958}" destId="{2AECD804-8FA2-4230-AF09-D79F2E2B27C2}" srcOrd="0" destOrd="0" presId="urn:microsoft.com/office/officeart/2005/8/layout/hierarchy2"/>
    <dgm:cxn modelId="{00AFC349-4E3C-4DA0-927A-908A80A198D4}" type="presOf" srcId="{2EB36703-D164-4762-B779-EFAD93D18F79}" destId="{CC672DA3-C77F-4A04-9E6A-ADE68876798E}" srcOrd="1" destOrd="0" presId="urn:microsoft.com/office/officeart/2005/8/layout/hierarchy2"/>
    <dgm:cxn modelId="{7690D452-D776-4B3C-A7F9-42DCA60A325F}" type="presOf" srcId="{EB01EBF0-6156-4083-A294-BB8FA6D05B2A}" destId="{BC83AFD7-C6D4-47AA-8E9D-922E6C3BD9F6}" srcOrd="0" destOrd="0" presId="urn:microsoft.com/office/officeart/2005/8/layout/hierarchy2"/>
    <dgm:cxn modelId="{E05D1B70-82E0-422F-B247-6227459EAEE1}" srcId="{3882AE85-D494-44DA-8618-D824E9B4AB08}" destId="{69F90BB2-E609-4316-BB88-96621AC67958}" srcOrd="0" destOrd="0" parTransId="{2EB36703-D164-4762-B779-EFAD93D18F79}" sibTransId="{C5B63E6C-4F02-43A8-8D29-6D0B74D6E175}"/>
    <dgm:cxn modelId="{72AE559D-94A2-4B84-BFA9-90FEAAA4FF33}" type="presOf" srcId="{3882AE85-D494-44DA-8618-D824E9B4AB08}" destId="{E5CFAC9F-7CD0-4746-89AC-30BF48B98D0F}" srcOrd="0" destOrd="0" presId="urn:microsoft.com/office/officeart/2005/8/layout/hierarchy2"/>
    <dgm:cxn modelId="{C9A86BC9-510D-40B6-A52B-3BA28ED05864}" type="presOf" srcId="{2EB36703-D164-4762-B779-EFAD93D18F79}" destId="{505A0BD6-69F9-4029-9DE6-89B10491BB39}" srcOrd="0" destOrd="0" presId="urn:microsoft.com/office/officeart/2005/8/layout/hierarchy2"/>
    <dgm:cxn modelId="{5AB9DDD9-EB18-45D3-B1F0-7361DEE36878}" srcId="{3882AE85-D494-44DA-8618-D824E9B4AB08}" destId="{2EF8D3BE-267D-4F81-825A-03D373E95895}" srcOrd="1" destOrd="0" parTransId="{EB01EBF0-6156-4083-A294-BB8FA6D05B2A}" sibTransId="{44BE6649-4CCE-4564-A416-BA1B030F60EF}"/>
    <dgm:cxn modelId="{C1A1DDE1-78DF-47A8-B297-85D9FF839A1E}" srcId="{9150354A-B77B-42D2-99DE-06FE78E963BE}" destId="{3882AE85-D494-44DA-8618-D824E9B4AB08}" srcOrd="0" destOrd="0" parTransId="{37D09076-32C0-45E5-8F07-6F6254AB7D83}" sibTransId="{637C6784-E00B-462D-979F-8E386E14D33D}"/>
    <dgm:cxn modelId="{C03B5918-0CB5-4FC1-9585-C11CAA60A982}" type="presParOf" srcId="{AFBDABA2-201C-4C3A-B10F-9300AB4BEB17}" destId="{B6815DED-1637-41C8-B4FF-2722BC7D9D98}" srcOrd="0" destOrd="0" presId="urn:microsoft.com/office/officeart/2005/8/layout/hierarchy2"/>
    <dgm:cxn modelId="{48F8A3FE-9560-4B2E-8A3D-BB4F811A71EE}" type="presParOf" srcId="{B6815DED-1637-41C8-B4FF-2722BC7D9D98}" destId="{E5CFAC9F-7CD0-4746-89AC-30BF48B98D0F}" srcOrd="0" destOrd="0" presId="urn:microsoft.com/office/officeart/2005/8/layout/hierarchy2"/>
    <dgm:cxn modelId="{11D4985C-C866-4636-975F-3A5ED3C1B88D}" type="presParOf" srcId="{B6815DED-1637-41C8-B4FF-2722BC7D9D98}" destId="{6D145A59-43D5-47CB-9DA6-086E0A179D1D}" srcOrd="1" destOrd="0" presId="urn:microsoft.com/office/officeart/2005/8/layout/hierarchy2"/>
    <dgm:cxn modelId="{ECC8C6DF-567C-445F-B8C8-36162C5F1510}" type="presParOf" srcId="{6D145A59-43D5-47CB-9DA6-086E0A179D1D}" destId="{505A0BD6-69F9-4029-9DE6-89B10491BB39}" srcOrd="0" destOrd="0" presId="urn:microsoft.com/office/officeart/2005/8/layout/hierarchy2"/>
    <dgm:cxn modelId="{4A421097-6065-4E7F-858F-C00A5388EDD6}" type="presParOf" srcId="{505A0BD6-69F9-4029-9DE6-89B10491BB39}" destId="{CC672DA3-C77F-4A04-9E6A-ADE68876798E}" srcOrd="0" destOrd="0" presId="urn:microsoft.com/office/officeart/2005/8/layout/hierarchy2"/>
    <dgm:cxn modelId="{FC4720A6-1027-41A2-90C8-4D8B5BB32694}" type="presParOf" srcId="{6D145A59-43D5-47CB-9DA6-086E0A179D1D}" destId="{20F19D17-A626-4DE4-8E07-57423A94F615}" srcOrd="1" destOrd="0" presId="urn:microsoft.com/office/officeart/2005/8/layout/hierarchy2"/>
    <dgm:cxn modelId="{99BF454C-D3F2-4058-9EAC-0A0D75954EBD}" type="presParOf" srcId="{20F19D17-A626-4DE4-8E07-57423A94F615}" destId="{2AECD804-8FA2-4230-AF09-D79F2E2B27C2}" srcOrd="0" destOrd="0" presId="urn:microsoft.com/office/officeart/2005/8/layout/hierarchy2"/>
    <dgm:cxn modelId="{24EE6B3A-65B8-41D2-B89A-00876CEED7A4}" type="presParOf" srcId="{20F19D17-A626-4DE4-8E07-57423A94F615}" destId="{EE90A4A6-D144-4FF1-B0AC-D5FADA7A9FD8}" srcOrd="1" destOrd="0" presId="urn:microsoft.com/office/officeart/2005/8/layout/hierarchy2"/>
    <dgm:cxn modelId="{7E999883-1CB2-494E-94C1-AA68F918FC2C}" type="presParOf" srcId="{6D145A59-43D5-47CB-9DA6-086E0A179D1D}" destId="{BC83AFD7-C6D4-47AA-8E9D-922E6C3BD9F6}" srcOrd="2" destOrd="0" presId="urn:microsoft.com/office/officeart/2005/8/layout/hierarchy2"/>
    <dgm:cxn modelId="{0EF8A3CB-A317-4231-87A9-E0FC20E36377}" type="presParOf" srcId="{BC83AFD7-C6D4-47AA-8E9D-922E6C3BD9F6}" destId="{27796C22-330D-4FE6-AD20-A7A14D7E2DEB}" srcOrd="0" destOrd="0" presId="urn:microsoft.com/office/officeart/2005/8/layout/hierarchy2"/>
    <dgm:cxn modelId="{4C15E92D-548D-4B78-B3C5-3D4C1CF05D95}" type="presParOf" srcId="{6D145A59-43D5-47CB-9DA6-086E0A179D1D}" destId="{0BADAFB8-BF3B-4CFD-B548-606B1E4F2084}" srcOrd="3" destOrd="0" presId="urn:microsoft.com/office/officeart/2005/8/layout/hierarchy2"/>
    <dgm:cxn modelId="{B7E06F63-EEDE-495B-8BD3-4FF5E701DB56}" type="presParOf" srcId="{0BADAFB8-BF3B-4CFD-B548-606B1E4F2084}" destId="{1A3F15F4-4BB9-4EE9-9E93-F8D4F824970D}" srcOrd="0" destOrd="0" presId="urn:microsoft.com/office/officeart/2005/8/layout/hierarchy2"/>
    <dgm:cxn modelId="{E2092027-B5EE-4FE9-A653-797D0DCDC6A2}" type="presParOf" srcId="{0BADAFB8-BF3B-4CFD-B548-606B1E4F2084}" destId="{11D25BE2-12B8-42BA-AA57-05CD36A060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AC9F-7CD0-4746-89AC-30BF48B98D0F}">
      <dsp:nvSpPr>
        <dsp:cNvPr id="0" name=""/>
        <dsp:cNvSpPr/>
      </dsp:nvSpPr>
      <dsp:spPr>
        <a:xfrm>
          <a:off x="4534" y="1141013"/>
          <a:ext cx="1960568" cy="9802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TASKS</a:t>
          </a:r>
          <a:endParaRPr lang="en-GB" sz="2000" b="1" kern="1200" dirty="0"/>
        </a:p>
      </dsp:txBody>
      <dsp:txXfrm>
        <a:off x="33246" y="1169725"/>
        <a:ext cx="1903144" cy="922860"/>
      </dsp:txXfrm>
    </dsp:sp>
    <dsp:sp modelId="{505A0BD6-69F9-4029-9DE6-89B10491BB39}">
      <dsp:nvSpPr>
        <dsp:cNvPr id="0" name=""/>
        <dsp:cNvSpPr/>
      </dsp:nvSpPr>
      <dsp:spPr>
        <a:xfrm rot="18875741">
          <a:off x="1798379" y="1205589"/>
          <a:ext cx="1119320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19320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30056" y="1204650"/>
        <a:ext cx="55966" cy="55966"/>
      </dsp:txXfrm>
    </dsp:sp>
    <dsp:sp modelId="{2AECD804-8FA2-4230-AF09-D79F2E2B27C2}">
      <dsp:nvSpPr>
        <dsp:cNvPr id="0" name=""/>
        <dsp:cNvSpPr/>
      </dsp:nvSpPr>
      <dsp:spPr>
        <a:xfrm>
          <a:off x="2750976" y="171483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Setting up and defining organizational and governance structures, and technical components for the long-term sustainability of HR-OOZ</a:t>
          </a:r>
        </a:p>
      </dsp:txBody>
      <dsp:txXfrm>
        <a:off x="2789791" y="210298"/>
        <a:ext cx="3083531" cy="1247625"/>
      </dsp:txXfrm>
    </dsp:sp>
    <dsp:sp modelId="{BC83AFD7-C6D4-47AA-8E9D-922E6C3BD9F6}">
      <dsp:nvSpPr>
        <dsp:cNvPr id="0" name=""/>
        <dsp:cNvSpPr/>
      </dsp:nvSpPr>
      <dsp:spPr>
        <a:xfrm rot="2753222">
          <a:off x="1793535" y="2009408"/>
          <a:ext cx="1129007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29007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29814" y="2008226"/>
        <a:ext cx="56450" cy="56450"/>
      </dsp:txXfrm>
    </dsp:sp>
    <dsp:sp modelId="{1A3F15F4-4BB9-4EE9-9E93-F8D4F824970D}">
      <dsp:nvSpPr>
        <dsp:cNvPr id="0" name=""/>
        <dsp:cNvSpPr/>
      </dsp:nvSpPr>
      <dsp:spPr>
        <a:xfrm>
          <a:off x="2750976" y="1779120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Drafting the proposal of the National Plan for Open Science and proposal of the law governing the scientific activity in the part related to the open science</a:t>
          </a:r>
        </a:p>
      </dsp:txBody>
      <dsp:txXfrm>
        <a:off x="2789791" y="1817935"/>
        <a:ext cx="3083531" cy="124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16.09.2021.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16.09.2021.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15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/4.0/deed.h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tvoreni-pristup" TargetMode="External"/><Relationship Id="rId5" Type="http://schemas.openxmlformats.org/officeDocument/2006/relationships/hyperlink" Target="http://www.srce.unizg.hr/oa-and-oer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srce.unizg.hr/en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42"/>
          <a:stretch/>
        </p:blipFill>
        <p:spPr>
          <a:xfrm>
            <a:off x="0" y="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>
          <a:xfrm>
            <a:off x="0" y="4384800"/>
            <a:ext cx="6856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778628"/>
            <a:ext cx="723223" cy="243425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4488320" y="3078512"/>
            <a:ext cx="2025000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675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985961" y="3099095"/>
            <a:ext cx="2200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8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728757" y="3680559"/>
            <a:ext cx="107433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859830" y="3680560"/>
            <a:ext cx="2334293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by-nc-nd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/4.0/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deed.en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790531" y="3647205"/>
            <a:ext cx="1420582" cy="19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8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www.srce.unizg.hr/oa-and-oer</a:t>
            </a:r>
            <a:endParaRPr lang="hr-HR" sz="68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7" y="4122312"/>
            <a:ext cx="685385" cy="270000"/>
          </a:xfrm>
          <a:prstGeom prst="rect">
            <a:avLst/>
          </a:prstGeom>
        </p:spPr>
      </p:pic>
      <p:pic>
        <p:nvPicPr>
          <p:cNvPr id="37" name="Picture 2" descr="http://mirrors.creativecommons.org/presskit/buttons/88x31/png/by-nc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5" y="4122312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4" y="3063195"/>
            <a:ext cx="1401860" cy="5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575"/>
            <a:ext cx="6858000" cy="3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hr/hr-oo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r-ooz@srce.hr" TargetMode="External"/><Relationship Id="rId2" Type="http://schemas.openxmlformats.org/officeDocument/2006/relationships/hyperlink" Target="https://www.srce.unizg.hr/hr-ooz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hyperlink" Target="http://www.srce.unizg.hr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822622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Croatian Open Science Cloud Initiative (HR-OOZ Initiative)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5" y="3806669"/>
            <a:ext cx="56465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Marić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Director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– University of Zagreb, University Computing Centre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PUBMET2021 The 8th conference on scholarly communication in the context of open science, Zagreb, September 15 - 17, 2021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49" y="356460"/>
            <a:ext cx="5915025" cy="99417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D2072A"/>
                </a:solidFill>
                <a:effectLst/>
              </a:rPr>
              <a:t>HR-OOZ </a:t>
            </a:r>
            <a:r>
              <a:rPr lang="hr-HR" dirty="0" err="1">
                <a:solidFill>
                  <a:srgbClr val="D2072A"/>
                </a:solidFill>
                <a:effectLst/>
              </a:rPr>
              <a:t>Initiative</a:t>
            </a:r>
            <a:r>
              <a:rPr lang="hr-HR" dirty="0">
                <a:solidFill>
                  <a:srgbClr val="D2072A"/>
                </a:solidFill>
                <a:effectLst/>
              </a:rPr>
              <a:t> - </a:t>
            </a:r>
            <a:r>
              <a:rPr lang="hr-HR" dirty="0" err="1">
                <a:solidFill>
                  <a:srgbClr val="D2072A"/>
                </a:solidFill>
                <a:effectLst/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864672" y="2808487"/>
            <a:ext cx="0" cy="47346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727604" y="3271827"/>
            <a:ext cx="1351910" cy="282506"/>
            <a:chOff x="1147186" y="6102356"/>
            <a:chExt cx="2573329" cy="747207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776896" y="6639490"/>
              <a:ext cx="1183989" cy="210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TextBox 72">
              <a:extLst>
                <a:ext uri="{FF2B5EF4-FFF2-40B4-BE49-F238E27FC236}">
                  <a16:creationId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242596" y="1800915"/>
            <a:ext cx="0" cy="1461831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58279" y="1565644"/>
            <a:ext cx="0" cy="172974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2" descr="Year 3&#10;">
            <a:extLst>
              <a:ext uri="{FF2B5EF4-FFF2-40B4-BE49-F238E27FC236}">
                <a16:creationId xmlns:a16="http://schemas.microsoft.com/office/drawing/2014/main" id="{CEE15DC0-A896-4EAF-85E8-9DC9DB979B84}"/>
              </a:ext>
            </a:extLst>
          </p:cNvPr>
          <p:cNvGrpSpPr/>
          <p:nvPr/>
        </p:nvGrpSpPr>
        <p:grpSpPr>
          <a:xfrm>
            <a:off x="2985949" y="3276420"/>
            <a:ext cx="2430611" cy="272478"/>
            <a:chOff x="6253981" y="6102356"/>
            <a:chExt cx="2158350" cy="720681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6440426" y="6602679"/>
              <a:ext cx="1872016" cy="220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September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6390632" y="6396067"/>
              <a:ext cx="1929798" cy="144000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104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2539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Q1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1A5CBF37-8585-4DC5-9107-7C048ACE4F6B}"/>
                </a:ext>
              </a:extLst>
            </p:cNvPr>
            <p:cNvSpPr txBox="1"/>
            <p:nvPr/>
          </p:nvSpPr>
          <p:spPr>
            <a:xfrm>
              <a:off x="69014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Q2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TextBox 106">
              <a:extLst>
                <a:ext uri="{FF2B5EF4-FFF2-40B4-BE49-F238E27FC236}">
                  <a16:creationId xmlns:a16="http://schemas.microsoft.com/office/drawing/2014/main" id="{1B2A0732-77CE-4CCD-9584-C8A3BD068222}"/>
                </a:ext>
              </a:extLst>
            </p:cNvPr>
            <p:cNvSpPr txBox="1"/>
            <p:nvPr/>
          </p:nvSpPr>
          <p:spPr>
            <a:xfrm>
              <a:off x="75488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Q3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107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81963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Q4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874862" y="933105"/>
            <a:ext cx="0" cy="236784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41068" y="3274947"/>
            <a:ext cx="846205" cy="241681"/>
            <a:chOff x="7797333" y="6102356"/>
            <a:chExt cx="3734862" cy="63922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7914158" y="6596677"/>
              <a:ext cx="3594202" cy="144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October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2021 -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March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TextBox 108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109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TextBox 110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111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715438" y="3305092"/>
            <a:ext cx="5480885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2535265" y="1693193"/>
            <a:ext cx="585743" cy="328504"/>
            <a:chOff x="2849676" y="2113357"/>
            <a:chExt cx="780991" cy="438007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2926421" y="2113357"/>
              <a:ext cx="704246" cy="438007"/>
              <a:chOff x="2284259" y="2309971"/>
              <a:chExt cx="1338174" cy="868868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1" y="2309971"/>
                <a:ext cx="1294782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84259" y="2609006"/>
                <a:ext cx="752509" cy="569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Signing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MoU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2849676" y="2443327"/>
              <a:ext cx="534572" cy="81858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130165" y="1125817"/>
            <a:ext cx="1120576" cy="784236"/>
            <a:chOff x="3766270" y="1952845"/>
            <a:chExt cx="685758" cy="1045652"/>
          </a:xfrm>
        </p:grpSpPr>
        <p:grpSp>
          <p:nvGrpSpPr>
            <p:cNvPr id="50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66270" y="1952845"/>
              <a:ext cx="685758" cy="1045652"/>
              <a:chOff x="2096943" y="2131312"/>
              <a:chExt cx="1303041" cy="2074258"/>
            </a:xfrm>
          </p:grpSpPr>
          <p:sp>
            <p:nvSpPr>
              <p:cNvPr id="54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2" y="2131312"/>
                <a:ext cx="1294782" cy="284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096943" y="2211144"/>
                <a:ext cx="854505" cy="1994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Establishment of the Council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1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1283" y="2460730"/>
              <a:ext cx="385867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612684" y="2027131"/>
            <a:ext cx="0" cy="125354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a 62"/>
          <p:cNvGrpSpPr/>
          <p:nvPr/>
        </p:nvGrpSpPr>
        <p:grpSpPr>
          <a:xfrm>
            <a:off x="783711" y="2295706"/>
            <a:ext cx="856558" cy="646325"/>
            <a:chOff x="745587" y="2203703"/>
            <a:chExt cx="899644" cy="861769"/>
          </a:xfrm>
        </p:grpSpPr>
        <p:grpSp>
          <p:nvGrpSpPr>
            <p:cNvPr id="5" name="Group 9" title="Milestone">
              <a:extLst>
                <a:ext uri="{FF2B5EF4-FFF2-40B4-BE49-F238E27FC236}">
                  <a16:creationId xmlns:a16="http://schemas.microsoft.com/office/drawing/2014/main" id="{6BE69F2F-25E5-4E14-9BE7-F81A1FB8E199}"/>
                </a:ext>
              </a:extLst>
            </p:cNvPr>
            <p:cNvGrpSpPr/>
            <p:nvPr/>
          </p:nvGrpSpPr>
          <p:grpSpPr>
            <a:xfrm>
              <a:off x="745587" y="2384553"/>
              <a:ext cx="681412" cy="502860"/>
              <a:chOff x="1078799" y="3854665"/>
              <a:chExt cx="1294782" cy="99752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1078799" y="3854665"/>
                <a:ext cx="1294782" cy="619319"/>
                <a:chOff x="1510892" y="3568009"/>
                <a:chExt cx="1294782" cy="61931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1546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8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87"/>
                  <a:ext cx="1294782" cy="1375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38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1105880" y="4701064"/>
                <a:ext cx="1056597" cy="151121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38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46535" y="2203703"/>
              <a:ext cx="898696" cy="861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Preparation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for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the Croatian Open Science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Cloud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Initiative (HR-OOZ)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1643972" y="1810127"/>
            <a:ext cx="937246" cy="538034"/>
            <a:chOff x="1787496" y="2296480"/>
            <a:chExt cx="681412" cy="717380"/>
          </a:xfrm>
        </p:grpSpPr>
        <p:grpSp>
          <p:nvGrpSpPr>
            <p:cNvPr id="6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87496" y="2296480"/>
              <a:ext cx="681412" cy="717380"/>
              <a:chOff x="1376008" y="2193544"/>
              <a:chExt cx="1294782" cy="1423047"/>
            </a:xfrm>
          </p:grpSpPr>
          <p:sp>
            <p:nvSpPr>
              <p:cNvPr id="6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1376008" y="2193544"/>
                <a:ext cx="1294782" cy="569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SRCE DEI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1394306" y="2476937"/>
                <a:ext cx="1143331" cy="1139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Announcement of the 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Initiative 28.4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.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1" name="Rectangle: Rounded Corners 112" title="Milestone Graphic">
              <a:extLst>
                <a:ext uri="{FF2B5EF4-FFF2-40B4-BE49-F238E27FC236}">
                  <a16:creationId xmlns:a16="http://schemas.microsoft.com/office/drawing/2014/main" id="{3BC77ADA-7AD2-4DFC-9408-57E93582FC52}"/>
                </a:ext>
              </a:extLst>
            </p:cNvPr>
            <p:cNvSpPr/>
            <p:nvPr/>
          </p:nvSpPr>
          <p:spPr>
            <a:xfrm>
              <a:off x="1789047" y="2931823"/>
              <a:ext cx="471205" cy="72593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82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1750485" y="2346906"/>
            <a:ext cx="0" cy="92862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a 83"/>
          <p:cNvGrpSpPr/>
          <p:nvPr/>
        </p:nvGrpSpPr>
        <p:grpSpPr>
          <a:xfrm>
            <a:off x="4950535" y="873865"/>
            <a:ext cx="824546" cy="522231"/>
            <a:chOff x="4537865" y="1646838"/>
            <a:chExt cx="1099393" cy="696308"/>
          </a:xfrm>
        </p:grpSpPr>
        <p:grpSp>
          <p:nvGrpSpPr>
            <p:cNvPr id="13" name="Group 13" title="Milestone">
              <a:extLst>
                <a:ext uri="{FF2B5EF4-FFF2-40B4-BE49-F238E27FC236}">
                  <a16:creationId xmlns:a16="http://schemas.microsoft.com/office/drawing/2014/main" id="{C7E1D808-BF31-44E5-A89C-D9C32D0902E9}"/>
                </a:ext>
              </a:extLst>
            </p:cNvPr>
            <p:cNvGrpSpPr/>
            <p:nvPr/>
          </p:nvGrpSpPr>
          <p:grpSpPr>
            <a:xfrm>
              <a:off x="4537865" y="1815342"/>
              <a:ext cx="821528" cy="527804"/>
              <a:chOff x="7566240" y="2725528"/>
              <a:chExt cx="1561024" cy="1046995"/>
            </a:xfrm>
          </p:grpSpPr>
          <p:sp>
            <p:nvSpPr>
              <p:cNvPr id="46" name="TextBox 126">
                <a:extLst>
                  <a:ext uri="{FF2B5EF4-FFF2-40B4-BE49-F238E27FC236}">
                    <a16:creationId xmlns:a16="http://schemas.microsoft.com/office/drawing/2014/main" id="{6B7D43BB-DF0D-41B0-9DCD-3549C3FB8A5F}"/>
                  </a:ext>
                </a:extLst>
              </p:cNvPr>
              <p:cNvSpPr txBox="1"/>
              <p:nvPr/>
            </p:nvSpPr>
            <p:spPr>
              <a:xfrm>
                <a:off x="7566240" y="2725528"/>
                <a:ext cx="1294782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7626287" y="3610345"/>
                <a:ext cx="1500977" cy="162178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3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4566232" y="1646838"/>
              <a:ext cx="1071026" cy="574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Establishment and work of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TF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of the Council of the HR-OOZ Initiative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upa 85"/>
          <p:cNvGrpSpPr/>
          <p:nvPr/>
        </p:nvGrpSpPr>
        <p:grpSpPr>
          <a:xfrm>
            <a:off x="5787096" y="622931"/>
            <a:ext cx="923946" cy="430888"/>
            <a:chOff x="5570288" y="1617057"/>
            <a:chExt cx="690171" cy="574517"/>
          </a:xfrm>
        </p:grpSpPr>
        <p:grpSp>
          <p:nvGrpSpPr>
            <p:cNvPr id="16" name="Group 18" title="Milestone">
              <a:extLst>
                <a:ext uri="{FF2B5EF4-FFF2-40B4-BE49-F238E27FC236}">
                  <a16:creationId xmlns:a16="http://schemas.microsoft.com/office/drawing/2014/main" id="{2A88F9CD-42D2-4C63-8F04-F26A9F3B40C6}"/>
                </a:ext>
              </a:extLst>
            </p:cNvPr>
            <p:cNvGrpSpPr/>
            <p:nvPr/>
          </p:nvGrpSpPr>
          <p:grpSpPr>
            <a:xfrm>
              <a:off x="5570288" y="1618074"/>
              <a:ext cx="690171" cy="432409"/>
              <a:chOff x="10131483" y="2321507"/>
              <a:chExt cx="1311426" cy="857763"/>
            </a:xfrm>
          </p:grpSpPr>
          <p:sp>
            <p:nvSpPr>
              <p:cNvPr id="35" name="TextBox 141">
                <a:extLst>
                  <a:ext uri="{FF2B5EF4-FFF2-40B4-BE49-F238E27FC236}">
                    <a16:creationId xmlns:a16="http://schemas.microsoft.com/office/drawing/2014/main" id="{C00C099A-E5BD-41FF-8EC5-D4F9E8C3CD9B}"/>
                  </a:ext>
                </a:extLst>
              </p:cNvPr>
              <p:cNvSpPr txBox="1"/>
              <p:nvPr/>
            </p:nvSpPr>
            <p:spPr>
              <a:xfrm>
                <a:off x="10148126" y="232150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TextBox 142">
                <a:extLst>
                  <a:ext uri="{FF2B5EF4-FFF2-40B4-BE49-F238E27FC236}">
                    <a16:creationId xmlns:a16="http://schemas.microsoft.com/office/drawing/2014/main" id="{87AFE461-6F01-41C3-9DDA-FCDA0E9D52CF}"/>
                  </a:ext>
                </a:extLst>
              </p:cNvPr>
              <p:cNvSpPr txBox="1"/>
              <p:nvPr/>
            </p:nvSpPr>
            <p:spPr>
              <a:xfrm>
                <a:off x="10148126" y="250908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Rectangle: Rounded Corners 199" title="Milestone Graphic">
                <a:extLst>
                  <a:ext uri="{FF2B5EF4-FFF2-40B4-BE49-F238E27FC236}">
                    <a16:creationId xmlns:a16="http://schemas.microsoft.com/office/drawing/2014/main" id="{93D28DE4-454C-45F1-92B1-FC5788FD05B4}"/>
                  </a:ext>
                </a:extLst>
              </p:cNvPr>
              <p:cNvSpPr/>
              <p:nvPr/>
            </p:nvSpPr>
            <p:spPr>
              <a:xfrm>
                <a:off x="10131483" y="3028149"/>
                <a:ext cx="873222" cy="151121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5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5588238" y="1617057"/>
              <a:ext cx="548635" cy="5745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Realization of the goals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Grupa 87"/>
          <p:cNvGrpSpPr/>
          <p:nvPr/>
        </p:nvGrpSpPr>
        <p:grpSpPr>
          <a:xfrm>
            <a:off x="3133849" y="1265676"/>
            <a:ext cx="1137940" cy="540766"/>
            <a:chOff x="3770617" y="1834589"/>
            <a:chExt cx="681411" cy="721024"/>
          </a:xfrm>
        </p:grpSpPr>
        <p:grpSp>
          <p:nvGrpSpPr>
            <p:cNvPr id="89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70617" y="1834589"/>
              <a:ext cx="681411" cy="574519"/>
              <a:chOff x="2105203" y="1896717"/>
              <a:chExt cx="1294781" cy="1139667"/>
            </a:xfrm>
          </p:grpSpPr>
          <p:sp>
            <p:nvSpPr>
              <p:cNvPr id="93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3" y="2131312"/>
                <a:ext cx="1294781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158350" y="1896717"/>
                <a:ext cx="1017623" cy="1139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Handing over ceremony of the M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oU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for members of the 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0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5027" y="2477059"/>
              <a:ext cx="466899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95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072727" y="1421552"/>
            <a:ext cx="0" cy="185976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2103897" y="3280676"/>
            <a:ext cx="1006880" cy="275148"/>
            <a:chOff x="2197783" y="3280676"/>
            <a:chExt cx="1006880" cy="275148"/>
          </a:xfrm>
        </p:grpSpPr>
        <p:grpSp>
          <p:nvGrpSpPr>
            <p:cNvPr id="10" name="Group 21" descr="Year 2">
              <a:extLst>
                <a:ext uri="{FF2B5EF4-FFF2-40B4-BE49-F238E27FC236}">
                  <a16:creationId xmlns:a16="http://schemas.microsoft.com/office/drawing/2014/main" id="{B77D3ADC-4691-423D-B968-599D539C51C4}"/>
                </a:ext>
              </a:extLst>
            </p:cNvPr>
            <p:cNvGrpSpPr/>
            <p:nvPr/>
          </p:nvGrpSpPr>
          <p:grpSpPr>
            <a:xfrm>
              <a:off x="2206613" y="3280676"/>
              <a:ext cx="983083" cy="275148"/>
              <a:chOff x="2894512" y="6102356"/>
              <a:chExt cx="3013708" cy="727740"/>
            </a:xfrm>
          </p:grpSpPr>
          <p:sp>
            <p:nvSpPr>
              <p:cNvPr id="56" name="TextBox 195">
                <a:extLst>
                  <a:ext uri="{FF2B5EF4-FFF2-40B4-BE49-F238E27FC236}">
                    <a16:creationId xmlns:a16="http://schemas.microsoft.com/office/drawing/2014/main" id="{9E24B3E5-9E8A-4B3A-ADB6-4481250B3F2A}"/>
                  </a:ext>
                </a:extLst>
              </p:cNvPr>
              <p:cNvSpPr txBox="1"/>
              <p:nvPr/>
            </p:nvSpPr>
            <p:spPr>
              <a:xfrm>
                <a:off x="2894512" y="6612193"/>
                <a:ext cx="3013708" cy="217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June 2021 – August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100">
                <a:extLst>
                  <a:ext uri="{FF2B5EF4-FFF2-40B4-BE49-F238E27FC236}">
                    <a16:creationId xmlns:a16="http://schemas.microsoft.com/office/drawing/2014/main" id="{316E8E00-CDAC-4884-B354-EEC46B99951A}"/>
                  </a:ext>
                </a:extLst>
              </p:cNvPr>
              <p:cNvSpPr txBox="1"/>
              <p:nvPr/>
            </p:nvSpPr>
            <p:spPr>
              <a:xfrm>
                <a:off x="366418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Q1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TextBox 101">
                <a:extLst>
                  <a:ext uri="{FF2B5EF4-FFF2-40B4-BE49-F238E27FC236}">
                    <a16:creationId xmlns:a16="http://schemas.microsoft.com/office/drawing/2014/main" id="{99123C15-08DD-4459-98C8-FB1D88A48434}"/>
                  </a:ext>
                </a:extLst>
              </p:cNvPr>
              <p:cNvSpPr txBox="1"/>
              <p:nvPr/>
            </p:nvSpPr>
            <p:spPr>
              <a:xfrm>
                <a:off x="43116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Q2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TextBox 103">
                <a:extLst>
                  <a:ext uri="{FF2B5EF4-FFF2-40B4-BE49-F238E27FC236}">
                    <a16:creationId xmlns:a16="http://schemas.microsoft.com/office/drawing/2014/main" id="{71DFD606-8479-465C-B5A5-ACC2FD6A05AD}"/>
                  </a:ext>
                </a:extLst>
              </p:cNvPr>
              <p:cNvSpPr txBox="1"/>
              <p:nvPr/>
            </p:nvSpPr>
            <p:spPr>
              <a:xfrm>
                <a:off x="56065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Q4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6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2197783" y="3383620"/>
              <a:ext cx="1006880" cy="5594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32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Structure</a:t>
            </a:r>
            <a:endParaRPr lang="en-US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77692D9-35D1-49ED-9AA0-91642C126EC2}"/>
              </a:ext>
            </a:extLst>
          </p:cNvPr>
          <p:cNvSpPr/>
          <p:nvPr/>
        </p:nvSpPr>
        <p:spPr>
          <a:xfrm>
            <a:off x="589190" y="1268019"/>
            <a:ext cx="1778453" cy="250782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HR-OOZ </a:t>
            </a:r>
            <a:r>
              <a:rPr lang="hr-HR" sz="1800" b="1" dirty="0" err="1">
                <a:solidFill>
                  <a:prstClr val="white"/>
                </a:solidFill>
              </a:rPr>
              <a:t>Initiative</a:t>
            </a:r>
            <a:endParaRPr lang="sr-Latn-BA" sz="18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/>
            <a:r>
              <a:rPr lang="en-GB" sz="1100" dirty="0">
                <a:solidFill>
                  <a:prstClr val="white"/>
                </a:solidFill>
              </a:rPr>
              <a:t>stakeholders in the Croatian science and higher education system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who</a:t>
            </a:r>
            <a:r>
              <a:rPr lang="hr-HR" sz="1100" dirty="0">
                <a:solidFill>
                  <a:prstClr val="white"/>
                </a:solidFill>
              </a:rPr>
              <a:t> are </a:t>
            </a:r>
            <a:r>
              <a:rPr lang="hr-HR" sz="1100" dirty="0" err="1">
                <a:solidFill>
                  <a:prstClr val="white"/>
                </a:solidFill>
              </a:rPr>
              <a:t>working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together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achieve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goals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related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open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science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in</a:t>
            </a:r>
            <a:r>
              <a:rPr lang="hr-HR" sz="1100" dirty="0">
                <a:solidFill>
                  <a:prstClr val="white"/>
                </a:solidFill>
              </a:rPr>
              <a:t> Croatia</a:t>
            </a:r>
            <a:endParaRPr lang="hr-HR" sz="1200" b="1" dirty="0">
              <a:solidFill>
                <a:srgbClr val="D2072A"/>
              </a:solidFill>
              <a:latin typeface="Calibri" panose="020F0502020204030204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23A9CE6-A170-4A5E-B8D7-3AA159C97D6F}"/>
              </a:ext>
            </a:extLst>
          </p:cNvPr>
          <p:cNvSpPr/>
          <p:nvPr/>
        </p:nvSpPr>
        <p:spPr>
          <a:xfrm>
            <a:off x="2468335" y="1636939"/>
            <a:ext cx="1778453" cy="213890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T</a:t>
            </a:r>
            <a:r>
              <a:rPr lang="en-GB" sz="1800" b="1" dirty="0">
                <a:solidFill>
                  <a:prstClr val="white"/>
                </a:solidFill>
              </a:rPr>
              <a:t>he Council of the HR-OOZ Initiative</a:t>
            </a:r>
            <a:endParaRPr lang="hr-HR" sz="1800" b="1" dirty="0">
              <a:solidFill>
                <a:prstClr val="white"/>
              </a:solidFill>
            </a:endParaRP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the coordinating body that manages the Initiative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which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is</a:t>
            </a:r>
            <a:r>
              <a:rPr lang="en-GB" sz="1100" dirty="0">
                <a:solidFill>
                  <a:prstClr val="white"/>
                </a:solidFill>
              </a:rPr>
              <a:t> composed of all </a:t>
            </a:r>
            <a:r>
              <a:rPr lang="en-GB" sz="1100" dirty="0" err="1">
                <a:solidFill>
                  <a:prstClr val="white"/>
                </a:solidFill>
              </a:rPr>
              <a:t>signator</a:t>
            </a:r>
            <a:r>
              <a:rPr lang="hr-HR" sz="1100" dirty="0" err="1">
                <a:solidFill>
                  <a:prstClr val="white"/>
                </a:solidFill>
              </a:rPr>
              <a:t>ies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of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en-GB" sz="1100" dirty="0">
                <a:solidFill>
                  <a:prstClr val="white"/>
                </a:solidFill>
              </a:rPr>
              <a:t>the </a:t>
            </a:r>
            <a:r>
              <a:rPr lang="hr-HR" sz="1100" dirty="0" err="1">
                <a:solidFill>
                  <a:prstClr val="white"/>
                </a:solidFill>
              </a:rPr>
              <a:t>MuO</a:t>
            </a:r>
            <a:endParaRPr lang="hr-HR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3C7335D-1088-48B2-8FE5-37A3CC258071}"/>
              </a:ext>
            </a:extLst>
          </p:cNvPr>
          <p:cNvSpPr/>
          <p:nvPr/>
        </p:nvSpPr>
        <p:spPr>
          <a:xfrm>
            <a:off x="4347480" y="1991119"/>
            <a:ext cx="1778453" cy="1767910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endParaRPr lang="hr-HR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>
              <a:spcAft>
                <a:spcPts val="1600"/>
              </a:spcAft>
            </a:pPr>
            <a:r>
              <a:rPr lang="hr-HR" sz="1800" b="1" dirty="0" err="1">
                <a:solidFill>
                  <a:prstClr val="white"/>
                </a:solidFill>
                <a:latin typeface="Calibri" panose="020F0502020204030204"/>
              </a:rPr>
              <a:t>Task</a:t>
            </a:r>
            <a:r>
              <a:rPr lang="hr-HR" sz="1800" b="1" dirty="0">
                <a:solidFill>
                  <a:prstClr val="white"/>
                </a:solidFill>
                <a:latin typeface="Calibri" panose="020F0502020204030204"/>
              </a:rPr>
              <a:t> Forces</a:t>
            </a: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achieving individual goals or groups of goals of the Initiative</a:t>
            </a:r>
            <a:endParaRPr lang="hr-HR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D1BB128-4157-4781-BA53-4F33982916B5}"/>
              </a:ext>
            </a:extLst>
          </p:cNvPr>
          <p:cNvSpPr txBox="1"/>
          <p:nvPr/>
        </p:nvSpPr>
        <p:spPr>
          <a:xfrm>
            <a:off x="497852" y="4116644"/>
            <a:ext cx="588866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400" dirty="0">
                <a:solidFill>
                  <a:prstClr val="black"/>
                </a:solidFill>
              </a:rPr>
              <a:t>Administrative support to the Council </a:t>
            </a:r>
            <a:r>
              <a:rPr lang="hr-HR" sz="1400" dirty="0" err="1">
                <a:solidFill>
                  <a:prstClr val="black"/>
                </a:solidFill>
              </a:rPr>
              <a:t>and</a:t>
            </a:r>
            <a:r>
              <a:rPr lang="hr-HR" sz="1400" dirty="0">
                <a:solidFill>
                  <a:prstClr val="black"/>
                </a:solidFill>
              </a:rPr>
              <a:t> HR-OOZ </a:t>
            </a:r>
            <a:r>
              <a:rPr lang="hr-HR" sz="1400" dirty="0" err="1">
                <a:solidFill>
                  <a:prstClr val="black"/>
                </a:solidFill>
              </a:rPr>
              <a:t>Initiative</a:t>
            </a:r>
            <a:r>
              <a:rPr lang="hr-HR" sz="1400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is provided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hr-HR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377"/>
            <a:r>
              <a:rPr lang="hr-HR" sz="1400" dirty="0">
                <a:solidFill>
                  <a:srgbClr val="D2072A"/>
                </a:solidFill>
                <a:latin typeface="Calibri" panose="020F0502020204030204"/>
              </a:rPr>
              <a:t>SRCE - </a:t>
            </a:r>
            <a:r>
              <a:rPr lang="hr-HR" sz="1400" u="sng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http://www.srce.hr/hr-ooz</a:t>
            </a:r>
            <a:endParaRPr lang="hr-HR" sz="1400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61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meeting of the HR-ZOO Council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Sep 2021 (MSE)</a:t>
            </a:r>
          </a:p>
          <a:p>
            <a:r>
              <a:rPr lang="en-US" dirty="0"/>
              <a:t>Next meetings: Dec 2021, Mar 2022, Jun 2022</a:t>
            </a:r>
          </a:p>
          <a:p>
            <a:endParaRPr lang="en-US" dirty="0"/>
          </a:p>
          <a:p>
            <a:r>
              <a:rPr lang="en-US" dirty="0"/>
              <a:t>Decisions and Actions:</a:t>
            </a:r>
          </a:p>
          <a:p>
            <a:pPr lvl="1"/>
            <a:r>
              <a:rPr lang="en-US" dirty="0"/>
              <a:t>HR-ZOO Council </a:t>
            </a:r>
            <a:r>
              <a:rPr lang="en-US" dirty="0" err="1"/>
              <a:t>ToR</a:t>
            </a:r>
            <a:r>
              <a:rPr lang="en-US" dirty="0"/>
              <a:t> approved</a:t>
            </a:r>
          </a:p>
          <a:p>
            <a:pPr lvl="1"/>
            <a:r>
              <a:rPr lang="en-US" dirty="0"/>
              <a:t>President (Ivan </a:t>
            </a:r>
            <a:r>
              <a:rPr lang="en-US" dirty="0" err="1"/>
              <a:t>Marić</a:t>
            </a:r>
            <a:r>
              <a:rPr lang="en-US" dirty="0"/>
              <a:t>, SRCE) and two vice-presidents (dr. sc. David M. Smith, IRB &amp; </a:t>
            </a:r>
            <a:r>
              <a:rPr lang="en-US" dirty="0" err="1"/>
              <a:t>prof.dr.sc</a:t>
            </a:r>
            <a:r>
              <a:rPr lang="en-US" dirty="0"/>
              <a:t>. Irena K. </a:t>
            </a:r>
            <a:r>
              <a:rPr lang="en-US" dirty="0" err="1"/>
              <a:t>Martinović</a:t>
            </a:r>
            <a:r>
              <a:rPr lang="en-US" dirty="0"/>
              <a:t>, HRZZ) were elected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Criterias</a:t>
            </a:r>
            <a:r>
              <a:rPr lang="en-US" dirty="0"/>
              <a:t> for accession of the new members approved</a:t>
            </a:r>
          </a:p>
          <a:p>
            <a:pPr lvl="1"/>
            <a:r>
              <a:rPr lang="en-US" dirty="0"/>
              <a:t>Approval for creation of 2 Task Forces:</a:t>
            </a:r>
          </a:p>
          <a:p>
            <a:pPr lvl="2"/>
            <a:r>
              <a:rPr lang="hr-HR" sz="800" dirty="0"/>
              <a:t>TF </a:t>
            </a:r>
            <a:r>
              <a:rPr lang="en-GB" sz="800" dirty="0"/>
              <a:t>for drafting the proposal of the national plan and policies for open science</a:t>
            </a:r>
          </a:p>
          <a:p>
            <a:pPr lvl="2"/>
            <a:r>
              <a:rPr lang="hr-HR" sz="800" dirty="0"/>
              <a:t>TF </a:t>
            </a:r>
            <a:r>
              <a:rPr lang="en-GB" sz="800" dirty="0"/>
              <a:t>for defining the structure and principles of HR-OOZ</a:t>
            </a:r>
          </a:p>
          <a:p>
            <a:pPr marL="514336" lvl="2" indent="0">
              <a:buNone/>
            </a:pPr>
            <a:r>
              <a:rPr lang="en-GB" sz="800" dirty="0"/>
              <a:t>(nomination of individual members till 10 Sep)</a:t>
            </a:r>
          </a:p>
          <a:p>
            <a:pPr marL="514336" lvl="2" indent="0">
              <a:buNone/>
            </a:pPr>
            <a:endParaRPr lang="en-GB" sz="800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9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HR-OOZ </a:t>
            </a:r>
            <a:r>
              <a:rPr lang="hr-HR" dirty="0" err="1"/>
              <a:t>Initiative</a:t>
            </a:r>
            <a:r>
              <a:rPr lang="hr-HR" dirty="0"/>
              <a:t> - </a:t>
            </a:r>
            <a:r>
              <a:rPr lang="hr-HR" dirty="0" err="1"/>
              <a:t>Task</a:t>
            </a:r>
            <a:r>
              <a:rPr lang="hr-HR" dirty="0"/>
              <a:t> Forces </a:t>
            </a:r>
            <a:endParaRPr lang="en-US" dirty="0"/>
          </a:p>
        </p:txBody>
      </p:sp>
      <p:grpSp>
        <p:nvGrpSpPr>
          <p:cNvPr id="26" name="Grupa 25"/>
          <p:cNvGrpSpPr/>
          <p:nvPr/>
        </p:nvGrpSpPr>
        <p:grpSpPr>
          <a:xfrm>
            <a:off x="370810" y="1593952"/>
            <a:ext cx="2742203" cy="2535478"/>
            <a:chOff x="1169581" y="1642730"/>
            <a:chExt cx="4875028" cy="4507517"/>
          </a:xfrm>
        </p:grpSpPr>
        <p:sp>
          <p:nvSpPr>
            <p:cNvPr id="6" name="Pravokutnik 5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drafting the proposal of the national plan and policies for open science</a:t>
              </a:r>
              <a:endParaRPr lang="en-GB" sz="759" dirty="0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1169581" y="2968293"/>
              <a:ext cx="2344478" cy="31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of national open science plan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for provisions related to open science for the new law governing scientific activities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hr-HR" sz="788" dirty="0"/>
                <a:t>O</a:t>
              </a:r>
              <a:r>
                <a:rPr lang="en-GB" sz="788" dirty="0"/>
                <a:t>pen science policy </a:t>
              </a:r>
              <a:r>
                <a:rPr lang="hr-HR" sz="788" dirty="0"/>
                <a:t>t</a:t>
              </a:r>
              <a:r>
                <a:rPr lang="en-GB" sz="788" dirty="0" err="1"/>
                <a:t>emplate</a:t>
              </a:r>
              <a:r>
                <a:rPr lang="en-GB" sz="788" dirty="0"/>
                <a:t> for </a:t>
              </a:r>
              <a:r>
                <a:rPr lang="hr-HR" sz="788" dirty="0" err="1"/>
                <a:t>the</a:t>
              </a:r>
              <a:r>
                <a:rPr lang="en-GB" sz="788" dirty="0"/>
                <a:t> science and higher education institutions which can be used or adopted by institution needs</a:t>
              </a:r>
            </a:p>
          </p:txBody>
        </p:sp>
        <p:cxnSp>
          <p:nvCxnSpPr>
            <p:cNvPr id="24" name="Ravni poveznik 23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niOkvir 24"/>
            <p:cNvSpPr txBox="1"/>
            <p:nvPr/>
          </p:nvSpPr>
          <p:spPr>
            <a:xfrm>
              <a:off x="3700131" y="2968293"/>
              <a:ext cx="2344478" cy="253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Mapping OS activities, initiatives, projects, stakeholders and services in Croatia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Gathering information about</a:t>
              </a:r>
              <a:r>
                <a:rPr lang="hr-HR" sz="788" dirty="0"/>
                <a:t> </a:t>
              </a:r>
              <a:r>
                <a:rPr lang="en-GB" sz="788" dirty="0"/>
                <a:t>national plans and laws about OS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proposal of national plan for OS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Tracking adoption of OS policies 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3644311" y="1593952"/>
            <a:ext cx="2742203" cy="2347469"/>
            <a:chOff x="1169581" y="1642730"/>
            <a:chExt cx="4875028" cy="4173279"/>
          </a:xfrm>
        </p:grpSpPr>
        <p:sp>
          <p:nvSpPr>
            <p:cNvPr id="29" name="Pravokutnik 28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defining the structure and principles of HR-OOZ</a:t>
              </a:r>
              <a:endParaRPr lang="en-GB" sz="759" dirty="0"/>
            </a:p>
          </p:txBody>
        </p:sp>
        <p:sp>
          <p:nvSpPr>
            <p:cNvPr id="30" name="Pravokutnik 29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31" name="Pravokutnik 30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32" name="TekstniOkvir 31"/>
            <p:cNvSpPr txBox="1"/>
            <p:nvPr/>
          </p:nvSpPr>
          <p:spPr>
            <a:xfrm>
              <a:off x="1169581" y="2968293"/>
              <a:ext cx="2344478" cy="231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sustainable organizational and management structure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principles and criteria for on boarding services and recourses into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Establishing catalogue of HR-OOZ services and resources</a:t>
              </a:r>
            </a:p>
          </p:txBody>
        </p:sp>
        <p:cxnSp>
          <p:nvCxnSpPr>
            <p:cNvPr id="33" name="Ravni poveznik 32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niOkvir 33"/>
            <p:cNvSpPr txBox="1"/>
            <p:nvPr/>
          </p:nvSpPr>
          <p:spPr>
            <a:xfrm>
              <a:off x="3700131" y="2968293"/>
              <a:ext cx="2344478" cy="210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Drafting Rules of Procedure for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elements of catalogue for HR-OOZ services and resources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Terms of Use template for services and resources in HR-OOZ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6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575" dirty="0">
                <a:solidFill>
                  <a:srgbClr val="D2072A"/>
                </a:solidFill>
              </a:rPr>
              <a:t>HR-OOZ </a:t>
            </a:r>
            <a:r>
              <a:rPr lang="hr-HR" sz="1575" dirty="0" err="1">
                <a:solidFill>
                  <a:srgbClr val="D2072A"/>
                </a:solidFill>
              </a:rPr>
              <a:t>Initiative</a:t>
            </a:r>
            <a:r>
              <a:rPr lang="hr-HR" sz="1575" dirty="0">
                <a:solidFill>
                  <a:srgbClr val="D2072A"/>
                </a:solidFill>
              </a:rPr>
              <a:t> </a:t>
            </a:r>
            <a:r>
              <a:rPr lang="hr-HR" sz="1575" dirty="0" err="1">
                <a:solidFill>
                  <a:srgbClr val="D2072A"/>
                </a:solidFill>
              </a:rPr>
              <a:t>Task</a:t>
            </a:r>
            <a:r>
              <a:rPr lang="hr-HR" sz="1575" dirty="0">
                <a:solidFill>
                  <a:srgbClr val="D2072A"/>
                </a:solidFill>
              </a:rPr>
              <a:t> Forces - </a:t>
            </a:r>
            <a:r>
              <a:rPr lang="hr-HR" sz="1575" dirty="0" err="1">
                <a:solidFill>
                  <a:srgbClr val="D2072A"/>
                </a:solidFill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787748" y="2023907"/>
            <a:ext cx="0" cy="110250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577331" y="3103815"/>
            <a:ext cx="1033206" cy="225019"/>
            <a:chOff x="1147186" y="6102356"/>
            <a:chExt cx="2573329" cy="793541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490766" y="6589457"/>
              <a:ext cx="1757027" cy="30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December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1625260" y="3103440"/>
            <a:ext cx="1534627" cy="207632"/>
            <a:chOff x="3664181" y="6102356"/>
            <a:chExt cx="2660227" cy="732222"/>
          </a:xfrm>
        </p:grpSpPr>
        <p:sp>
          <p:nvSpPr>
            <p:cNvPr id="56" name="TextBox 195">
              <a:extLst>
                <a:ext uri="{FF2B5EF4-FFF2-40B4-BE49-F238E27FC236}">
                  <a16:creationId xmlns:a16="http://schemas.microsoft.com/office/drawing/2014/main" id="{9E24B3E5-9E8A-4B3A-ADB6-4481250B3F2A}"/>
                </a:ext>
              </a:extLst>
            </p:cNvPr>
            <p:cNvSpPr txBox="1"/>
            <p:nvPr/>
          </p:nvSpPr>
          <p:spPr>
            <a:xfrm>
              <a:off x="4359287" y="6613408"/>
              <a:ext cx="1402954" cy="221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February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57" name="Rectangle: Rounded Corners 188" title="Year Bar">
              <a:extLst>
                <a:ext uri="{FF2B5EF4-FFF2-40B4-BE49-F238E27FC236}">
                  <a16:creationId xmlns:a16="http://schemas.microsoft.com/office/drawing/2014/main" id="{4216F653-445A-48AE-9E7F-2BCB19F1649E}"/>
                </a:ext>
              </a:extLst>
            </p:cNvPr>
            <p:cNvSpPr/>
            <p:nvPr/>
          </p:nvSpPr>
          <p:spPr>
            <a:xfrm>
              <a:off x="3751079" y="6389324"/>
              <a:ext cx="2573329" cy="157398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xtBox 100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101">
              <a:extLst>
                <a:ext uri="{FF2B5EF4-FFF2-40B4-BE49-F238E27FC236}">
                  <a16:creationId xmlns:a16="http://schemas.microsoft.com/office/drawing/2014/main" id="{99123C15-08DD-4459-98C8-FB1D88A48434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extBox 102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TextBox 135">
            <a:extLst>
              <a:ext uri="{FF2B5EF4-FFF2-40B4-BE49-F238E27FC236}">
                <a16:creationId xmlns:a16="http://schemas.microsoft.com/office/drawing/2014/main" id="{80DC6BE6-5DF7-410B-BE5E-F673AF7AE5AE}"/>
              </a:ext>
            </a:extLst>
          </p:cNvPr>
          <p:cNvSpPr txBox="1"/>
          <p:nvPr/>
        </p:nvSpPr>
        <p:spPr>
          <a:xfrm>
            <a:off x="3756638" y="2225915"/>
            <a:ext cx="383295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738984" y="1973971"/>
            <a:ext cx="0" cy="112026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26">
            <a:extLst>
              <a:ext uri="{FF2B5EF4-FFF2-40B4-BE49-F238E27FC236}">
                <a16:creationId xmlns:a16="http://schemas.microsoft.com/office/drawing/2014/main" id="{6B7D43BB-DF0D-41B0-9DCD-3549C3FB8A5F}"/>
              </a:ext>
            </a:extLst>
          </p:cNvPr>
          <p:cNvSpPr txBox="1"/>
          <p:nvPr/>
        </p:nvSpPr>
        <p:spPr>
          <a:xfrm>
            <a:off x="3794707" y="2587746"/>
            <a:ext cx="383296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74780" y="2607203"/>
            <a:ext cx="0" cy="50678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a 51"/>
          <p:cNvGrpSpPr/>
          <p:nvPr/>
        </p:nvGrpSpPr>
        <p:grpSpPr>
          <a:xfrm>
            <a:off x="3017479" y="3183538"/>
            <a:ext cx="1911114" cy="120887"/>
            <a:chOff x="2885164" y="3387467"/>
            <a:chExt cx="1740421" cy="161183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2885164" y="3465336"/>
              <a:ext cx="1740421" cy="8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March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3058986" y="3387467"/>
              <a:ext cx="1225423" cy="5444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TextBox 104">
            <a:extLst>
              <a:ext uri="{FF2B5EF4-FFF2-40B4-BE49-F238E27FC236}">
                <a16:creationId xmlns:a16="http://schemas.microsoft.com/office/drawing/2014/main" id="{16EAD50A-0933-4C9C-95E6-08A076B32041}"/>
              </a:ext>
            </a:extLst>
          </p:cNvPr>
          <p:cNvSpPr txBox="1"/>
          <p:nvPr/>
        </p:nvSpPr>
        <p:spPr>
          <a:xfrm>
            <a:off x="3081070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105">
            <a:extLst>
              <a:ext uri="{FF2B5EF4-FFF2-40B4-BE49-F238E27FC236}">
                <a16:creationId xmlns:a16="http://schemas.microsoft.com/office/drawing/2014/main" id="{1A5CBF37-8585-4DC5-9107-7C048ACE4F6B}"/>
              </a:ext>
            </a:extLst>
          </p:cNvPr>
          <p:cNvSpPr txBox="1"/>
          <p:nvPr/>
        </p:nvSpPr>
        <p:spPr>
          <a:xfrm>
            <a:off x="3532523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106">
            <a:extLst>
              <a:ext uri="{FF2B5EF4-FFF2-40B4-BE49-F238E27FC236}">
                <a16:creationId xmlns:a16="http://schemas.microsoft.com/office/drawing/2014/main" id="{1B2A0732-77CE-4CCD-9584-C8A3BD068222}"/>
              </a:ext>
            </a:extLst>
          </p:cNvPr>
          <p:cNvSpPr txBox="1"/>
          <p:nvPr/>
        </p:nvSpPr>
        <p:spPr>
          <a:xfrm>
            <a:off x="3983976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107">
            <a:extLst>
              <a:ext uri="{FF2B5EF4-FFF2-40B4-BE49-F238E27FC236}">
                <a16:creationId xmlns:a16="http://schemas.microsoft.com/office/drawing/2014/main" id="{D56C61BF-4889-44FB-9251-6B314A0F79CE}"/>
              </a:ext>
            </a:extLst>
          </p:cNvPr>
          <p:cNvSpPr txBox="1"/>
          <p:nvPr/>
        </p:nvSpPr>
        <p:spPr>
          <a:xfrm>
            <a:off x="4435428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 flipH="1">
            <a:off x="5070777" y="2023907"/>
            <a:ext cx="9760" cy="110819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4602019" y="3179648"/>
            <a:ext cx="686510" cy="110711"/>
            <a:chOff x="4369783" y="3382280"/>
            <a:chExt cx="687713" cy="14761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4411759" y="3457419"/>
              <a:ext cx="619399" cy="72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4369783" y="3382280"/>
              <a:ext cx="687713" cy="55945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108">
            <a:extLst>
              <a:ext uri="{FF2B5EF4-FFF2-40B4-BE49-F238E27FC236}">
                <a16:creationId xmlns:a16="http://schemas.microsoft.com/office/drawing/2014/main" id="{611F0B67-8314-4DF8-99E7-108753641C77}"/>
              </a:ext>
            </a:extLst>
          </p:cNvPr>
          <p:cNvSpPr txBox="1"/>
          <p:nvPr/>
        </p:nvSpPr>
        <p:spPr>
          <a:xfrm>
            <a:off x="4279103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109">
            <a:extLst>
              <a:ext uri="{FF2B5EF4-FFF2-40B4-BE49-F238E27FC236}">
                <a16:creationId xmlns:a16="http://schemas.microsoft.com/office/drawing/2014/main" id="{BAA83CD7-1992-4845-9916-79B3A6737423}"/>
              </a:ext>
            </a:extLst>
          </p:cNvPr>
          <p:cNvSpPr txBox="1"/>
          <p:nvPr/>
        </p:nvSpPr>
        <p:spPr>
          <a:xfrm>
            <a:off x="4368515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110">
            <a:extLst>
              <a:ext uri="{FF2B5EF4-FFF2-40B4-BE49-F238E27FC236}">
                <a16:creationId xmlns:a16="http://schemas.microsoft.com/office/drawing/2014/main" id="{2F2B6738-A856-4DBF-B465-BC5964B0D7BC}"/>
              </a:ext>
            </a:extLst>
          </p:cNvPr>
          <p:cNvSpPr txBox="1"/>
          <p:nvPr/>
        </p:nvSpPr>
        <p:spPr>
          <a:xfrm>
            <a:off x="4457928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111">
            <a:extLst>
              <a:ext uri="{FF2B5EF4-FFF2-40B4-BE49-F238E27FC236}">
                <a16:creationId xmlns:a16="http://schemas.microsoft.com/office/drawing/2014/main" id="{C941D233-C1E8-47A4-83C7-CEDB158017C3}"/>
              </a:ext>
            </a:extLst>
          </p:cNvPr>
          <p:cNvSpPr txBox="1"/>
          <p:nvPr/>
        </p:nvSpPr>
        <p:spPr>
          <a:xfrm>
            <a:off x="4547341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563415" y="3121756"/>
            <a:ext cx="5471703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071111" y="1981354"/>
            <a:ext cx="0" cy="112772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413272" y="1572923"/>
            <a:ext cx="1195184" cy="443755"/>
            <a:chOff x="315533" y="1350503"/>
            <a:chExt cx="1593577" cy="591670"/>
          </a:xfrm>
        </p:grpSpPr>
        <p:grpSp>
          <p:nvGrpSpPr>
            <p:cNvPr id="9" name="Grupa 8"/>
            <p:cNvGrpSpPr/>
            <p:nvPr/>
          </p:nvGrpSpPr>
          <p:grpSpPr>
            <a:xfrm>
              <a:off x="315533" y="1350503"/>
              <a:ext cx="1471592" cy="591670"/>
              <a:chOff x="315533" y="1350503"/>
              <a:chExt cx="1471592" cy="59167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722920" y="1465356"/>
                <a:ext cx="720513" cy="284745"/>
                <a:chOff x="1510892" y="3568009"/>
                <a:chExt cx="1294782" cy="75312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90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745490" y="1885037"/>
                <a:ext cx="1041635" cy="57136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5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76" name="Graphic 5" title="Milestone Flag">
                <a:extLst>
                  <a:ext uri="{FF2B5EF4-FFF2-40B4-BE49-F238E27FC236}">
                    <a16:creationId xmlns:a16="http://schemas.microsoft.com/office/drawing/2014/main" id="{CA3F94A4-2D7F-4B6C-83F0-52217E90B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3525" t="18748" r="17129" b="44918"/>
              <a:stretch/>
            </p:blipFill>
            <p:spPr>
              <a:xfrm flipH="1">
                <a:off x="315533" y="1350503"/>
                <a:ext cx="402676" cy="359987"/>
              </a:xfrm>
              <a:prstGeom prst="rect">
                <a:avLst/>
              </a:prstGeom>
            </p:spPr>
          </p:pic>
          <p:sp>
            <p:nvSpPr>
              <p:cNvPr id="77" name="Rectangle 7">
                <a:extLst>
                  <a:ext uri="{FF2B5EF4-FFF2-40B4-BE49-F238E27FC236}">
                    <a16:creationId xmlns:a16="http://schemas.microsoft.com/office/drawing/2014/main" id="{1CA9D4D8-9AC5-4EE6-B531-3E887152BA89}"/>
                  </a:ext>
                </a:extLst>
              </p:cNvPr>
              <p:cNvSpPr/>
              <p:nvPr/>
            </p:nvSpPr>
            <p:spPr>
              <a:xfrm>
                <a:off x="341023" y="1469223"/>
                <a:ext cx="495980" cy="266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TF1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36209" y="1393788"/>
              <a:ext cx="1172901" cy="430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Drafting the proposal of the National Action Plan for Open Science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91" name="Rectangle 151">
            <a:extLst>
              <a:ext uri="{FF2B5EF4-FFF2-40B4-BE49-F238E27FC236}">
                <a16:creationId xmlns:a16="http://schemas.microsoft.com/office/drawing/2014/main" id="{99FC0FD8-D770-40A8-8D3E-98968E17FD65}"/>
              </a:ext>
            </a:extLst>
          </p:cNvPr>
          <p:cNvSpPr/>
          <p:nvPr/>
        </p:nvSpPr>
        <p:spPr>
          <a:xfrm>
            <a:off x="3580459" y="2515735"/>
            <a:ext cx="184731" cy="141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94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2537215" y="2607203"/>
            <a:ext cx="0" cy="50187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22795" y="3178235"/>
            <a:ext cx="686510" cy="112124"/>
            <a:chOff x="7797333" y="6392687"/>
            <a:chExt cx="3734862" cy="395409"/>
          </a:xfrm>
        </p:grpSpPr>
        <p:sp>
          <p:nvSpPr>
            <p:cNvPr id="96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8156875" y="6593269"/>
              <a:ext cx="2873224" cy="194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June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97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08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655257" y="2549333"/>
            <a:ext cx="0" cy="54985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1637249" y="1562518"/>
            <a:ext cx="1565940" cy="458718"/>
            <a:chOff x="1336433" y="1333307"/>
            <a:chExt cx="1991403" cy="611624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72403" y="1370416"/>
              <a:ext cx="1555433" cy="574515"/>
              <a:chOff x="2256443" y="1899717"/>
              <a:chExt cx="3207907" cy="1519554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3" y="2309971"/>
                <a:ext cx="1294781" cy="379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56443" y="1899717"/>
                <a:ext cx="3207907" cy="1519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Proposal for provisions related to open science for the new law governing scientific activities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1792036" y="1844434"/>
              <a:ext cx="1277472" cy="6139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3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336433" y="1333307"/>
              <a:ext cx="400114" cy="352972"/>
            </a:xfrm>
            <a:prstGeom prst="rect">
              <a:avLst/>
            </a:prstGeom>
          </p:spPr>
        </p:pic>
        <p:sp>
          <p:nvSpPr>
            <p:cNvPr id="11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357658" y="146312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584969" y="1557505"/>
            <a:ext cx="1433453" cy="439878"/>
            <a:chOff x="2569833" y="1319439"/>
            <a:chExt cx="1911266" cy="586505"/>
          </a:xfrm>
        </p:grpSpPr>
        <p:grpSp>
          <p:nvGrpSpPr>
            <p:cNvPr id="66" name="Grupa 65"/>
            <p:cNvGrpSpPr/>
            <p:nvPr/>
          </p:nvGrpSpPr>
          <p:grpSpPr>
            <a:xfrm>
              <a:off x="3024140" y="1376584"/>
              <a:ext cx="1456959" cy="529360"/>
              <a:chOff x="3243700" y="2017805"/>
              <a:chExt cx="1456959" cy="529360"/>
            </a:xfrm>
          </p:grpSpPr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243700" y="2017805"/>
                <a:ext cx="1456959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Open science policy template for the science and higher education institutions </a:t>
                </a:r>
                <a:endPara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Rectangle: Rounded Corners 198" title="Milestone Graphic">
                <a:extLst>
                  <a:ext uri="{FF2B5EF4-FFF2-40B4-BE49-F238E27FC236}">
                    <a16:creationId xmlns:a16="http://schemas.microsoft.com/office/drawing/2014/main" id="{EED5FFAD-AAB2-4E26-9CF2-CC5E610EB133}"/>
                  </a:ext>
                </a:extLst>
              </p:cNvPr>
              <p:cNvSpPr/>
              <p:nvPr/>
            </p:nvSpPr>
            <p:spPr>
              <a:xfrm>
                <a:off x="3260313" y="2488249"/>
                <a:ext cx="908267" cy="58916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2569833" y="1319439"/>
              <a:ext cx="459320" cy="377825"/>
            </a:xfrm>
            <a:prstGeom prst="rect">
              <a:avLst/>
            </a:prstGeom>
          </p:spPr>
        </p:pic>
        <p:sp>
          <p:nvSpPr>
            <p:cNvPr id="117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2645193" y="146034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120365" y="2152695"/>
            <a:ext cx="1285289" cy="495639"/>
            <a:chOff x="1908757" y="2012068"/>
            <a:chExt cx="1713718" cy="660844"/>
          </a:xfrm>
        </p:grpSpPr>
        <p:grpSp>
          <p:nvGrpSpPr>
            <p:cNvPr id="100" name="Grupa 99"/>
            <p:cNvGrpSpPr/>
            <p:nvPr/>
          </p:nvGrpSpPr>
          <p:grpSpPr>
            <a:xfrm>
              <a:off x="2381717" y="2144497"/>
              <a:ext cx="1240758" cy="528415"/>
              <a:chOff x="2717399" y="2580356"/>
              <a:chExt cx="871163" cy="528564"/>
            </a:xfrm>
          </p:grpSpPr>
          <p:grpSp>
            <p:nvGrpSpPr>
              <p:cNvPr id="88" name="Group 119" title="Milestone Text">
                <a:extLst>
                  <a:ext uri="{FF2B5EF4-FFF2-40B4-BE49-F238E27FC236}">
                    <a16:creationId xmlns:a16="http://schemas.microsoft.com/office/drawing/2014/main" id="{B15CF98A-C041-4C54-83E0-D6B1A0165558}"/>
                  </a:ext>
                </a:extLst>
              </p:cNvPr>
              <p:cNvGrpSpPr/>
              <p:nvPr/>
            </p:nvGrpSpPr>
            <p:grpSpPr>
              <a:xfrm>
                <a:off x="2717399" y="2580356"/>
                <a:ext cx="871163" cy="431008"/>
                <a:chOff x="2284257" y="2147445"/>
                <a:chExt cx="2207119" cy="1139985"/>
              </a:xfrm>
            </p:grpSpPr>
            <p:sp>
              <p:nvSpPr>
                <p:cNvPr id="92" name="TextBox 120">
                  <a:extLst>
                    <a:ext uri="{FF2B5EF4-FFF2-40B4-BE49-F238E27FC236}">
                      <a16:creationId xmlns:a16="http://schemas.microsoft.com/office/drawing/2014/main" id="{364C8657-37CD-432B-AD71-7255D32855F5}"/>
                    </a:ext>
                  </a:extLst>
                </p:cNvPr>
                <p:cNvSpPr txBox="1"/>
                <p:nvPr/>
              </p:nvSpPr>
              <p:spPr>
                <a:xfrm>
                  <a:off x="2327654" y="2309974"/>
                  <a:ext cx="1294779" cy="37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TextBox 121">
                  <a:extLst>
                    <a:ext uri="{FF2B5EF4-FFF2-40B4-BE49-F238E27FC236}">
                      <a16:creationId xmlns:a16="http://schemas.microsoft.com/office/drawing/2014/main" id="{5D435BCF-D2D6-4341-809F-90860DEAC612}"/>
                    </a:ext>
                  </a:extLst>
                </p:cNvPr>
                <p:cNvSpPr txBox="1"/>
                <p:nvPr/>
              </p:nvSpPr>
              <p:spPr>
                <a:xfrm>
                  <a:off x="2284257" y="2147445"/>
                  <a:ext cx="2207119" cy="11399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r>
                    <a:rPr lang="hr-HR" sz="700" b="1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Defining</a:t>
                  </a:r>
                  <a:r>
                    <a:rPr lang="hr-HR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 </a:t>
                  </a:r>
                  <a:r>
                    <a:rPr lang="en-GB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criteria for on boarding services and recourses into HR-OOZ</a:t>
                  </a:r>
                </a:p>
              </p:txBody>
            </p:sp>
          </p:grpSp>
          <p:sp>
            <p:nvSpPr>
              <p:cNvPr id="89" name="Rectangle: Rounded Corners 138" title="Milestone Graphic">
                <a:extLst>
                  <a:ext uri="{FF2B5EF4-FFF2-40B4-BE49-F238E27FC236}">
                    <a16:creationId xmlns:a16="http://schemas.microsoft.com/office/drawing/2014/main" id="{96CB11CB-601A-42B3-A020-CB1A4A10F2CD}"/>
                  </a:ext>
                </a:extLst>
              </p:cNvPr>
              <p:cNvSpPr/>
              <p:nvPr/>
            </p:nvSpPr>
            <p:spPr>
              <a:xfrm>
                <a:off x="2722986" y="3047526"/>
                <a:ext cx="587003" cy="61394"/>
              </a:xfrm>
              <a:prstGeom prst="roundRect">
                <a:avLst>
                  <a:gd name="adj" fmla="val 50000"/>
                </a:avLst>
              </a:prstGeom>
              <a:solidFill>
                <a:srgbClr val="2B5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8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908757" y="2012068"/>
              <a:ext cx="465122" cy="400393"/>
            </a:xfrm>
            <a:prstGeom prst="rect">
              <a:avLst/>
            </a:prstGeom>
          </p:spPr>
        </p:pic>
        <p:sp>
          <p:nvSpPr>
            <p:cNvPr id="119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984117" y="214741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3863449" y="2153826"/>
            <a:ext cx="1081659" cy="438541"/>
            <a:chOff x="3079260" y="2068122"/>
            <a:chExt cx="1442207" cy="584713"/>
          </a:xfrm>
        </p:grpSpPr>
        <p:grpSp>
          <p:nvGrpSpPr>
            <p:cNvPr id="101" name="Grupa 100"/>
            <p:cNvGrpSpPr/>
            <p:nvPr/>
          </p:nvGrpSpPr>
          <p:grpSpPr>
            <a:xfrm>
              <a:off x="3555209" y="2101089"/>
              <a:ext cx="966258" cy="551746"/>
              <a:chOff x="3628239" y="2329649"/>
              <a:chExt cx="966258" cy="551746"/>
            </a:xfrm>
          </p:grpSpPr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3628239" y="2820078"/>
                <a:ext cx="651692" cy="61317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630970" y="2329649"/>
                <a:ext cx="9635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Drafting Rules of Procedure for HR-OOZ</a:t>
                </a:r>
              </a:p>
            </p:txBody>
          </p:sp>
        </p:grpSp>
        <p:pic>
          <p:nvPicPr>
            <p:cNvPr id="120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079260" y="2068122"/>
              <a:ext cx="476704" cy="352448"/>
            </a:xfrm>
            <a:prstGeom prst="rect">
              <a:avLst/>
            </a:prstGeom>
          </p:spPr>
        </p:pic>
        <p:sp>
          <p:nvSpPr>
            <p:cNvPr id="121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3171608" y="216485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5254442" y="2154097"/>
            <a:ext cx="1157886" cy="438302"/>
            <a:chOff x="4796358" y="2001683"/>
            <a:chExt cx="1503987" cy="584398"/>
          </a:xfrm>
        </p:grpSpPr>
        <p:grpSp>
          <p:nvGrpSpPr>
            <p:cNvPr id="114" name="Grupa 113"/>
            <p:cNvGrpSpPr/>
            <p:nvPr/>
          </p:nvGrpSpPr>
          <p:grpSpPr>
            <a:xfrm>
              <a:off x="4918564" y="2063812"/>
              <a:ext cx="1381781" cy="522269"/>
              <a:chOff x="4996826" y="2447392"/>
              <a:chExt cx="902625" cy="522269"/>
            </a:xfrm>
          </p:grpSpPr>
          <p:grpSp>
            <p:nvGrpSpPr>
              <p:cNvPr id="112" name="Grupa 111"/>
              <p:cNvGrpSpPr/>
              <p:nvPr/>
            </p:nvGrpSpPr>
            <p:grpSpPr>
              <a:xfrm>
                <a:off x="4996826" y="2610083"/>
                <a:ext cx="687851" cy="359578"/>
                <a:chOff x="4996826" y="2610083"/>
                <a:chExt cx="687851" cy="359578"/>
              </a:xfrm>
            </p:grpSpPr>
            <p:sp>
              <p:nvSpPr>
                <p:cNvPr id="103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4996826" y="2610083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4996826" y="2681004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5225926" y="2912524"/>
                  <a:ext cx="458751" cy="57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9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5210360" y="2447392"/>
                <a:ext cx="689091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ed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catalogue of HR-OOZ services and resources</a:t>
                </a:r>
              </a:p>
            </p:txBody>
          </p:sp>
        </p:grpSp>
        <p:pic>
          <p:nvPicPr>
            <p:cNvPr id="122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796358" y="2001683"/>
              <a:ext cx="419200" cy="388490"/>
            </a:xfrm>
            <a:prstGeom prst="rect">
              <a:avLst/>
            </a:prstGeom>
          </p:spPr>
        </p:pic>
        <p:sp>
          <p:nvSpPr>
            <p:cNvPr id="123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844011" y="215366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3295575" y="1552706"/>
            <a:ext cx="1369965" cy="428648"/>
            <a:chOff x="4003539" y="1317107"/>
            <a:chExt cx="1826618" cy="571528"/>
          </a:xfrm>
        </p:grpSpPr>
        <p:grpSp>
          <p:nvGrpSpPr>
            <p:cNvPr id="67" name="Grupa 66"/>
            <p:cNvGrpSpPr/>
            <p:nvPr/>
          </p:nvGrpSpPr>
          <p:grpSpPr>
            <a:xfrm>
              <a:off x="4332940" y="1387350"/>
              <a:ext cx="1497217" cy="501285"/>
              <a:chOff x="4421294" y="1999799"/>
              <a:chExt cx="1497217" cy="501285"/>
            </a:xfrm>
          </p:grpSpPr>
          <p:grpSp>
            <p:nvGrpSpPr>
              <p:cNvPr id="16" name="Group 18" title="Milestone">
                <a:extLst>
                  <a:ext uri="{FF2B5EF4-FFF2-40B4-BE49-F238E27FC236}">
                    <a16:creationId xmlns:a16="http://schemas.microsoft.com/office/drawing/2014/main" id="{2A88F9CD-42D2-4C63-8F04-F26A9F3B40C6}"/>
                  </a:ext>
                </a:extLst>
              </p:cNvPr>
              <p:cNvGrpSpPr/>
              <p:nvPr/>
            </p:nvGrpSpPr>
            <p:grpSpPr>
              <a:xfrm>
                <a:off x="4421294" y="2124830"/>
                <a:ext cx="1033873" cy="376254"/>
                <a:chOff x="10148126" y="2321508"/>
                <a:chExt cx="2619355" cy="995160"/>
              </a:xfrm>
            </p:grpSpPr>
            <p:sp>
              <p:nvSpPr>
                <p:cNvPr id="35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10148126" y="2321508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10148126" y="2509089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10502564" y="3165549"/>
                  <a:ext cx="2264917" cy="151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F2D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4542028" y="1999799"/>
                <a:ext cx="1376483" cy="430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Final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version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 the National Action Plan for Open Science</a:t>
                </a:r>
              </a:p>
            </p:txBody>
          </p:sp>
        </p:grpSp>
        <p:pic>
          <p:nvPicPr>
            <p:cNvPr id="124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003539" y="1317107"/>
              <a:ext cx="441593" cy="384777"/>
            </a:xfrm>
            <a:prstGeom prst="rect">
              <a:avLst/>
            </a:prstGeom>
          </p:spPr>
        </p:pic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056736" y="1457997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88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kern="0" dirty="0">
                <a:solidFill>
                  <a:srgbClr val="D2072A"/>
                </a:solidFill>
              </a:rPr>
              <a:t>Thank you</a:t>
            </a:r>
            <a:r>
              <a:rPr lang="hr-HR" sz="2400" kern="0" dirty="0">
                <a:solidFill>
                  <a:srgbClr val="D2072A"/>
                </a:solidFill>
              </a:rPr>
              <a:t>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dirty="0">
                <a:hlinkClick r:id="rId2"/>
              </a:rPr>
              <a:t>https://www.srce.unizg.hr/hr-ooz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>
                <a:hlinkClick r:id="rId3"/>
              </a:rPr>
              <a:t>hr-ooz@srce.hr</a:t>
            </a: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Vision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200" i="1" dirty="0"/>
              <a:t>“We are creating a European Open Science Cloud now. It is a trusted space for researchers to store their data and to access data from researchers from all other disciplines. We will create a pool of interlinked information, a ‘web of research data'. Every researcher will be able to better use not only their own data, but also those of others”</a:t>
            </a:r>
            <a:r>
              <a:rPr lang="en-GB" i="1" dirty="0"/>
              <a:t> 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1100" b="1" i="1" dirty="0"/>
              <a:t>Ursula von der </a:t>
            </a:r>
            <a:r>
              <a:rPr lang="en-GB" sz="1100" b="1" i="1" dirty="0" err="1"/>
              <a:t>Leyen</a:t>
            </a:r>
            <a:r>
              <a:rPr lang="en-GB" sz="1100" b="1" i="1" dirty="0"/>
              <a:t>, President of the European Commission</a:t>
            </a:r>
          </a:p>
          <a:p>
            <a:endParaRPr lang="en-GB" sz="1200" dirty="0"/>
          </a:p>
          <a:p>
            <a:r>
              <a:rPr lang="en-GB" dirty="0"/>
              <a:t>Key aspects:</a:t>
            </a:r>
          </a:p>
          <a:p>
            <a:pPr lvl="1"/>
            <a:r>
              <a:rPr lang="en-GB" dirty="0"/>
              <a:t>Open Science and FAIR data</a:t>
            </a:r>
          </a:p>
          <a:p>
            <a:pPr lvl="1"/>
            <a:r>
              <a:rPr lang="en-GB" dirty="0"/>
              <a:t>Alliance of existing and planned infrastructures </a:t>
            </a:r>
          </a:p>
          <a:p>
            <a:pPr lvl="1"/>
            <a:r>
              <a:rPr lang="en-GB" dirty="0"/>
              <a:t>Collaboration between different disciplines and countries  </a:t>
            </a:r>
          </a:p>
          <a:p>
            <a:r>
              <a:rPr lang="en-GB" dirty="0"/>
              <a:t>The National Open Science Cloud is significant on two levels:</a:t>
            </a:r>
          </a:p>
          <a:p>
            <a:pPr lvl="1"/>
            <a:r>
              <a:rPr lang="en-GB" b="1" dirty="0"/>
              <a:t>National</a:t>
            </a:r>
            <a:r>
              <a:rPr lang="en-GB" dirty="0"/>
              <a:t> – brings together all significant stakeholders and resources</a:t>
            </a:r>
          </a:p>
          <a:p>
            <a:pPr lvl="1"/>
            <a:r>
              <a:rPr lang="en-GB" b="1" dirty="0"/>
              <a:t>International</a:t>
            </a:r>
            <a:r>
              <a:rPr lang="en-GB" dirty="0"/>
              <a:t> - optimizes and coordinates the participation of organizations in initiatives such as EOSC, </a:t>
            </a:r>
            <a:r>
              <a:rPr lang="en-GB" dirty="0" err="1"/>
              <a:t>EuroHPC</a:t>
            </a:r>
            <a:r>
              <a:rPr lang="en-GB" dirty="0"/>
              <a:t>, PRACE, EGI, etc.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10750-56D2-4342-AF5C-899F9684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38" y="238735"/>
            <a:ext cx="2246560" cy="798512"/>
          </a:xfrm>
          <a:prstGeom prst="rect">
            <a:avLst/>
          </a:prstGeom>
        </p:spPr>
      </p:pic>
      <p:grpSp>
        <p:nvGrpSpPr>
          <p:cNvPr id="5" name="Group 12">
            <a:extLst>
              <a:ext uri="{FF2B5EF4-FFF2-40B4-BE49-F238E27FC236}">
                <a16:creationId xmlns:a16="http://schemas.microsoft.com/office/drawing/2014/main" id="{69269F3E-7D96-4E2F-A3D1-EA79F0A1574A}"/>
              </a:ext>
            </a:extLst>
          </p:cNvPr>
          <p:cNvGrpSpPr/>
          <p:nvPr/>
        </p:nvGrpSpPr>
        <p:grpSpPr>
          <a:xfrm>
            <a:off x="4652821" y="2024744"/>
            <a:ext cx="1931676" cy="1454287"/>
            <a:chOff x="4694036" y="2118059"/>
            <a:chExt cx="2028190" cy="1635374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4CDD55E-7D61-0D4D-A9C5-FFEB7E6008E9}"/>
                </a:ext>
              </a:extLst>
            </p:cNvPr>
            <p:cNvGrpSpPr/>
            <p:nvPr/>
          </p:nvGrpSpPr>
          <p:grpSpPr>
            <a:xfrm>
              <a:off x="5074737" y="2118059"/>
              <a:ext cx="1383394" cy="1418082"/>
              <a:chOff x="6874966" y="1138029"/>
              <a:chExt cx="4275317" cy="4351918"/>
            </a:xfrm>
          </p:grpSpPr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FDE3B712-B4A5-8E46-AC80-6FAD32519DE0}"/>
                  </a:ext>
                </a:extLst>
              </p:cNvPr>
              <p:cNvGrpSpPr/>
              <p:nvPr/>
            </p:nvGrpSpPr>
            <p:grpSpPr>
              <a:xfrm>
                <a:off x="6874966" y="1138029"/>
                <a:ext cx="4275317" cy="3222604"/>
                <a:chOff x="971133" y="680830"/>
                <a:chExt cx="4275317" cy="3222604"/>
              </a:xfrm>
            </p:grpSpPr>
            <p:pic>
              <p:nvPicPr>
                <p:cNvPr id="12" name="Picture 9">
                  <a:extLst>
                    <a:ext uri="{FF2B5EF4-FFF2-40B4-BE49-F238E27FC236}">
                      <a16:creationId xmlns:a16="http://schemas.microsoft.com/office/drawing/2014/main" id="{C026E7B8-98B8-E740-8496-CD92756D7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1133" y="680830"/>
                  <a:ext cx="4275317" cy="3222604"/>
                </a:xfrm>
                <a:prstGeom prst="rect">
                  <a:avLst/>
                </a:prstGeom>
              </p:spPr>
            </p:pic>
            <p:pic>
              <p:nvPicPr>
                <p:cNvPr id="13" name="Google Shape;75;p14">
                  <a:extLst>
                    <a:ext uri="{FF2B5EF4-FFF2-40B4-BE49-F238E27FC236}">
                      <a16:creationId xmlns:a16="http://schemas.microsoft.com/office/drawing/2014/main" id="{292589E2-A0D9-1645-AB2F-7F97C613462D}"/>
                    </a:ext>
                  </a:extLst>
                </p:cNvPr>
                <p:cNvPicPr preferRelativeResize="0"/>
                <p:nvPr/>
              </p:nvPicPr>
              <p:blipFill>
                <a:blip r:embed="rId4"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  <a14:imgEffect>
                            <a14:saturation sat="3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0258" y="1103244"/>
                  <a:ext cx="2244177" cy="8038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3CDAA4CC-B255-254C-90EC-20146607B43E}"/>
                  </a:ext>
                </a:extLst>
              </p:cNvPr>
              <p:cNvGrpSpPr/>
              <p:nvPr/>
            </p:nvGrpSpPr>
            <p:grpSpPr>
              <a:xfrm>
                <a:off x="6874966" y="2062777"/>
                <a:ext cx="4275317" cy="3427170"/>
                <a:chOff x="6874966" y="2062777"/>
                <a:chExt cx="4275317" cy="3427170"/>
              </a:xfrm>
            </p:grpSpPr>
            <p:pic>
              <p:nvPicPr>
                <p:cNvPr id="10" name="Picture 7">
                  <a:extLst>
                    <a:ext uri="{FF2B5EF4-FFF2-40B4-BE49-F238E27FC236}">
                      <a16:creationId xmlns:a16="http://schemas.microsoft.com/office/drawing/2014/main" id="{32AFFCE7-5137-CD4B-96B8-A605702F1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4966" y="2062777"/>
                  <a:ext cx="4275317" cy="3427170"/>
                </a:xfrm>
                <a:prstGeom prst="rect">
                  <a:avLst/>
                </a:prstGeom>
              </p:spPr>
            </p:pic>
            <p:sp>
              <p:nvSpPr>
                <p:cNvPr id="11" name="TextBox 8">
                  <a:extLst>
                    <a:ext uri="{FF2B5EF4-FFF2-40B4-BE49-F238E27FC236}">
                      <a16:creationId xmlns:a16="http://schemas.microsoft.com/office/drawing/2014/main" id="{8ED5BD4D-56AF-C044-A675-B20B8B782FBF}"/>
                    </a:ext>
                  </a:extLst>
                </p:cNvPr>
                <p:cNvSpPr txBox="1"/>
                <p:nvPr/>
              </p:nvSpPr>
              <p:spPr>
                <a:xfrm>
                  <a:off x="7695315" y="4112140"/>
                  <a:ext cx="2834034" cy="690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US" sz="675" b="1" dirty="0">
                      <a:solidFill>
                        <a:srgbClr val="FFFF00"/>
                      </a:solidFill>
                      <a:latin typeface="Calibri" panose="020F0502020204030204"/>
                    </a:rPr>
                    <a:t>e infrastructures</a:t>
                  </a:r>
                </a:p>
                <a:p>
                  <a:pPr algn="ctr" defTabSz="914377"/>
                  <a:r>
                    <a:rPr lang="en-US" sz="675" b="1" dirty="0">
                      <a:solidFill>
                        <a:srgbClr val="FFFF00"/>
                      </a:solidFill>
                      <a:latin typeface="Calibri" panose="020F0502020204030204"/>
                    </a:rPr>
                    <a:t>Commons</a:t>
                  </a:r>
                  <a:endParaRPr lang="nl-NL" sz="675" b="1" dirty="0">
                    <a:solidFill>
                      <a:srgbClr val="FFFF00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8F2F6391-7260-B14A-864E-9C8086D07FA9}"/>
                </a:ext>
              </a:extLst>
            </p:cNvPr>
            <p:cNvSpPr/>
            <p:nvPr/>
          </p:nvSpPr>
          <p:spPr>
            <a:xfrm>
              <a:off x="4694036" y="3510867"/>
              <a:ext cx="2028190" cy="2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Slika 2.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Karel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Luyben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Next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steps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towards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EOSC, GB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Meeting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11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Sep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2019</a:t>
              </a:r>
              <a:endParaRPr lang="en-GB" sz="75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44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  <a:r>
              <a:rPr lang="en-GB" dirty="0"/>
              <a:t> (M</a:t>
            </a:r>
            <a:r>
              <a:rPr lang="hr-HR" dirty="0" err="1"/>
              <a:t>oU</a:t>
            </a:r>
            <a:r>
              <a:rPr lang="en-GB" dirty="0"/>
              <a:t>, HR-OOZ Initiative): </a:t>
            </a:r>
          </a:p>
          <a:p>
            <a:pPr marL="0" indent="0" algn="ctr">
              <a:buNone/>
            </a:pPr>
            <a:r>
              <a:rPr lang="en-GB" sz="1200" i="1" dirty="0"/>
              <a:t>„A modern, collaborative and publicly open transparent research process aimed at the rapid use of results in the economy and society in general; such a process relies on digital tools and services, i.e. the possibilities of information and communication technology, and is recognizable by the openness and FAIR principles in accessing research data.”</a:t>
            </a:r>
          </a:p>
          <a:p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BF9D4A3-30DA-4698-A8F4-09EF00E0BDD1}"/>
              </a:ext>
            </a:extLst>
          </p:cNvPr>
          <p:cNvGrpSpPr/>
          <p:nvPr/>
        </p:nvGrpSpPr>
        <p:grpSpPr>
          <a:xfrm>
            <a:off x="2132709" y="2649311"/>
            <a:ext cx="2592582" cy="1904998"/>
            <a:chOff x="2035231" y="2809119"/>
            <a:chExt cx="2844279" cy="2075188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1750264C-75EA-4FCE-84EE-51027D78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231" y="2809119"/>
              <a:ext cx="2787535" cy="1818664"/>
            </a:xfrm>
            <a:prstGeom prst="rect">
              <a:avLst/>
            </a:prstGeom>
          </p:spPr>
        </p:pic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EA333B26-EBC5-4118-9CE9-2D84F5D6E0E5}"/>
                </a:ext>
              </a:extLst>
            </p:cNvPr>
            <p:cNvSpPr txBox="1"/>
            <p:nvPr/>
          </p:nvSpPr>
          <p:spPr>
            <a:xfrm>
              <a:off x="2091976" y="4627783"/>
              <a:ext cx="2787534" cy="25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Figure 1 Openness in different stages of research process. Reference: </a:t>
              </a:r>
              <a:r>
                <a:rPr lang="en-GB" sz="800" i="1" dirty="0">
                  <a:solidFill>
                    <a:prstClr val="black"/>
                  </a:solidFill>
                  <a:latin typeface="Calibri" panose="020F0502020204030204"/>
                </a:rPr>
                <a:t>Open Science and Research</a:t>
              </a:r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, 2014.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96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Chronology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3846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32462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968142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1510763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2006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211539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575482" y="4035922"/>
            <a:ext cx="301493" cy="431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2281694" y="4064841"/>
            <a:ext cx="301493" cy="402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3088847" y="4041582"/>
            <a:ext cx="301493" cy="425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2014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3200413" y="411394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2015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3801542" y="4036043"/>
            <a:ext cx="301493" cy="4309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2018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3" name="TekstniOkvir 72"/>
          <p:cNvSpPr txBox="1"/>
          <p:nvPr/>
        </p:nvSpPr>
        <p:spPr>
          <a:xfrm>
            <a:off x="4656600" y="4032943"/>
            <a:ext cx="301493" cy="4340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2019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4" name="TekstniOkvir 73"/>
          <p:cNvSpPr txBox="1"/>
          <p:nvPr/>
        </p:nvSpPr>
        <p:spPr>
          <a:xfrm>
            <a:off x="5502557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5" name="TekstniOkvir 74"/>
          <p:cNvSpPr txBox="1"/>
          <p:nvPr/>
        </p:nvSpPr>
        <p:spPr>
          <a:xfrm>
            <a:off x="6162624" y="4057281"/>
            <a:ext cx="301493" cy="409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6" name="TekstniOkvir 75"/>
          <p:cNvSpPr txBox="1"/>
          <p:nvPr/>
        </p:nvSpPr>
        <p:spPr>
          <a:xfrm>
            <a:off x="1716110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8" name="TekstniOkvir 77"/>
          <p:cNvSpPr txBox="1"/>
          <p:nvPr/>
        </p:nvSpPr>
        <p:spPr>
          <a:xfrm>
            <a:off x="1086623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9" name="Pravokutnik 78"/>
          <p:cNvSpPr/>
          <p:nvPr/>
        </p:nvSpPr>
        <p:spPr>
          <a:xfrm>
            <a:off x="1207840" y="2846744"/>
            <a:ext cx="393725" cy="357213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GRID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0" name="Pravokutnik 79"/>
          <p:cNvSpPr/>
          <p:nvPr/>
        </p:nvSpPr>
        <p:spPr>
          <a:xfrm>
            <a:off x="2702411" y="3064582"/>
            <a:ext cx="37343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ARA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1" name="Pravokutnik 80"/>
          <p:cNvSpPr/>
          <p:nvPr/>
        </p:nvSpPr>
        <p:spPr>
          <a:xfrm>
            <a:off x="5633367" y="3242008"/>
            <a:ext cx="455542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CroRIS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2" name="Pravokutnik 81"/>
          <p:cNvSpPr/>
          <p:nvPr/>
        </p:nvSpPr>
        <p:spPr>
          <a:xfrm>
            <a:off x="664379" y="3177655"/>
            <a:ext cx="49141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CROSBI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3" name="Pravokutnik 82"/>
          <p:cNvSpPr/>
          <p:nvPr/>
        </p:nvSpPr>
        <p:spPr>
          <a:xfrm>
            <a:off x="3940306" y="2503175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CLARIN-ERIC</a:t>
            </a:r>
          </a:p>
        </p:txBody>
      </p:sp>
      <p:sp>
        <p:nvSpPr>
          <p:cNvPr id="84" name="Pravokutnik 83"/>
          <p:cNvSpPr/>
          <p:nvPr/>
        </p:nvSpPr>
        <p:spPr>
          <a:xfrm>
            <a:off x="5644484" y="2870620"/>
            <a:ext cx="444425" cy="31520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EATRIS ERIC</a:t>
            </a:r>
          </a:p>
        </p:txBody>
      </p:sp>
      <p:sp>
        <p:nvSpPr>
          <p:cNvPr id="85" name="Pravokutnik 84"/>
          <p:cNvSpPr/>
          <p:nvPr/>
        </p:nvSpPr>
        <p:spPr>
          <a:xfrm>
            <a:off x="3936215" y="2972574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de-DE" sz="788" dirty="0">
                <a:solidFill>
                  <a:schemeClr val="bg1"/>
                </a:solidFill>
              </a:rPr>
              <a:t>C-ERIC (DON</a:t>
            </a:r>
            <a:r>
              <a:rPr lang="hr-HR" sz="788" dirty="0">
                <a:solidFill>
                  <a:schemeClr val="bg1"/>
                </a:solidFill>
              </a:rPr>
              <a:t>ES)</a:t>
            </a:r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en-US" sz="788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6" name="Pravokutnik 85"/>
          <p:cNvSpPr/>
          <p:nvPr/>
        </p:nvSpPr>
        <p:spPr>
          <a:xfrm>
            <a:off x="3235227" y="1283503"/>
            <a:ext cx="1030072" cy="447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l-PL" sz="788" dirty="0"/>
            </a:br>
            <a:r>
              <a:rPr lang="pl-PL" sz="788" dirty="0"/>
              <a:t>Strategija obrazovanja, znanosti i tehnologije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7" name="Pravokutnik 86"/>
          <p:cNvSpPr/>
          <p:nvPr/>
        </p:nvSpPr>
        <p:spPr>
          <a:xfrm>
            <a:off x="179461" y="3586772"/>
            <a:ext cx="517345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CARNET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8" name="TekstniOkvir 87"/>
          <p:cNvSpPr txBox="1"/>
          <p:nvPr/>
        </p:nvSpPr>
        <p:spPr>
          <a:xfrm>
            <a:off x="4785965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2020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89" name="Pravokutnik 88"/>
          <p:cNvSpPr/>
          <p:nvPr/>
        </p:nvSpPr>
        <p:spPr>
          <a:xfrm>
            <a:off x="2405211" y="2027341"/>
            <a:ext cx="770708" cy="6275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hr-HR" sz="788" dirty="0"/>
              <a:t>Hrvatska d</a:t>
            </a:r>
            <a:r>
              <a:rPr lang="en-HR" sz="788" dirty="0"/>
              <a:t>eklaracija o otvorenom pristupu </a:t>
            </a:r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0" name="Pravokutnik 89"/>
          <p:cNvSpPr/>
          <p:nvPr/>
        </p:nvSpPr>
        <p:spPr>
          <a:xfrm>
            <a:off x="1652685" y="2462082"/>
            <a:ext cx="477679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HRČAK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1" name="Pravokutnik 90"/>
          <p:cNvSpPr/>
          <p:nvPr/>
        </p:nvSpPr>
        <p:spPr>
          <a:xfrm>
            <a:off x="4934757" y="2507522"/>
            <a:ext cx="497656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CESSDA/CROS</a:t>
            </a:r>
            <a:r>
              <a:rPr lang="hr-HR" sz="788" dirty="0">
                <a:solidFill>
                  <a:schemeClr val="bg1"/>
                </a:solidFill>
              </a:rPr>
              <a:t>S</a:t>
            </a:r>
            <a:r>
              <a:rPr lang="en-US" sz="788" dirty="0">
                <a:solidFill>
                  <a:schemeClr val="bg1"/>
                </a:solidFill>
              </a:rPr>
              <a:t>DA</a:t>
            </a:r>
          </a:p>
        </p:txBody>
      </p:sp>
      <p:sp>
        <p:nvSpPr>
          <p:cNvPr id="92" name="Pravokutnik 91"/>
          <p:cNvSpPr/>
          <p:nvPr/>
        </p:nvSpPr>
        <p:spPr>
          <a:xfrm>
            <a:off x="3479249" y="1882064"/>
            <a:ext cx="1237749" cy="5390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en-US" sz="788" dirty="0"/>
              <a:t>Plan </a:t>
            </a:r>
            <a:r>
              <a:rPr lang="en-US" sz="788" dirty="0" err="1"/>
              <a:t>razvoja</a:t>
            </a:r>
            <a:r>
              <a:rPr lang="en-US" sz="788" dirty="0"/>
              <a:t> </a:t>
            </a:r>
            <a:r>
              <a:rPr lang="en-US" sz="788" dirty="0" err="1"/>
              <a:t>istraživačke</a:t>
            </a:r>
            <a:r>
              <a:rPr lang="en-US" sz="788" dirty="0"/>
              <a:t> </a:t>
            </a:r>
            <a:r>
              <a:rPr lang="en-US" sz="788" dirty="0" err="1"/>
              <a:t>i</a:t>
            </a:r>
            <a:r>
              <a:rPr lang="en-US" sz="788" dirty="0"/>
              <a:t> </a:t>
            </a:r>
            <a:r>
              <a:rPr lang="en-US" sz="788" dirty="0" err="1"/>
              <a:t>inovacijske</a:t>
            </a:r>
            <a:r>
              <a:rPr lang="en-US" sz="788" dirty="0"/>
              <a:t> </a:t>
            </a:r>
            <a:r>
              <a:rPr lang="en-US" sz="788" dirty="0" err="1"/>
              <a:t>infrastrukture</a:t>
            </a:r>
            <a:r>
              <a:rPr lang="en-US" sz="788" dirty="0"/>
              <a:t> u </a:t>
            </a:r>
            <a:r>
              <a:rPr lang="en-US" sz="788" dirty="0" err="1"/>
              <a:t>Republici</a:t>
            </a:r>
            <a:r>
              <a:rPr lang="en-US" sz="788" dirty="0"/>
              <a:t> </a:t>
            </a:r>
            <a:r>
              <a:rPr lang="en-US" sz="788" dirty="0" err="1"/>
              <a:t>Hrvatskoj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3" name="TekstniOkvir 92"/>
          <p:cNvSpPr txBox="1"/>
          <p:nvPr/>
        </p:nvSpPr>
        <p:spPr>
          <a:xfrm>
            <a:off x="3356182" y="410680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2016</a:t>
            </a:r>
            <a:endParaRPr lang="en-US" sz="759" dirty="0">
              <a:solidFill>
                <a:srgbClr val="D2072A"/>
              </a:solidFill>
            </a:endParaRPr>
          </a:p>
        </p:txBody>
      </p:sp>
      <p:cxnSp>
        <p:nvCxnSpPr>
          <p:cNvPr id="94" name="Ravni poveznik 93"/>
          <p:cNvCxnSpPr/>
          <p:nvPr/>
        </p:nvCxnSpPr>
        <p:spPr>
          <a:xfrm flipV="1">
            <a:off x="179462" y="3586384"/>
            <a:ext cx="0" cy="5595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avni poveznik 94"/>
          <p:cNvCxnSpPr/>
          <p:nvPr/>
        </p:nvCxnSpPr>
        <p:spPr>
          <a:xfrm flipV="1">
            <a:off x="662103" y="3177655"/>
            <a:ext cx="0" cy="9682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Ravni poveznik 95"/>
          <p:cNvCxnSpPr/>
          <p:nvPr/>
        </p:nvCxnSpPr>
        <p:spPr>
          <a:xfrm flipV="1">
            <a:off x="1204102" y="2846744"/>
            <a:ext cx="0" cy="12992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avni poveznik 96"/>
          <p:cNvCxnSpPr/>
          <p:nvPr/>
        </p:nvCxnSpPr>
        <p:spPr>
          <a:xfrm flipV="1">
            <a:off x="1647385" y="2462082"/>
            <a:ext cx="0" cy="16838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Ravni poveznik 97"/>
          <p:cNvCxnSpPr/>
          <p:nvPr/>
        </p:nvCxnSpPr>
        <p:spPr>
          <a:xfrm flipV="1">
            <a:off x="1765042" y="3524383"/>
            <a:ext cx="0" cy="621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avni poveznik 98"/>
          <p:cNvCxnSpPr/>
          <p:nvPr/>
        </p:nvCxnSpPr>
        <p:spPr>
          <a:xfrm flipV="1">
            <a:off x="2399406" y="2027341"/>
            <a:ext cx="9642" cy="21186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Pravokutnik 99"/>
          <p:cNvSpPr/>
          <p:nvPr/>
        </p:nvSpPr>
        <p:spPr>
          <a:xfrm>
            <a:off x="2249221" y="3065945"/>
            <a:ext cx="38305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JKP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1" name="Ravni poveznik 100"/>
          <p:cNvCxnSpPr/>
          <p:nvPr/>
        </p:nvCxnSpPr>
        <p:spPr>
          <a:xfrm flipH="1" flipV="1">
            <a:off x="2702411" y="3064582"/>
            <a:ext cx="2914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Ravni poveznik 101"/>
          <p:cNvCxnSpPr/>
          <p:nvPr/>
        </p:nvCxnSpPr>
        <p:spPr>
          <a:xfrm flipV="1">
            <a:off x="2243442" y="3064582"/>
            <a:ext cx="0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avokutnik 102"/>
          <p:cNvSpPr/>
          <p:nvPr/>
        </p:nvSpPr>
        <p:spPr>
          <a:xfrm>
            <a:off x="2410350" y="3586384"/>
            <a:ext cx="525349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Cloud</a:t>
            </a:r>
            <a:r>
              <a:rPr lang="hr-HR" sz="788" dirty="0">
                <a:solidFill>
                  <a:schemeClr val="bg1"/>
                </a:solidFill>
              </a:rPr>
              <a:t> Srca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04" name="Pravokutnik 103"/>
          <p:cNvSpPr/>
          <p:nvPr/>
        </p:nvSpPr>
        <p:spPr>
          <a:xfrm>
            <a:off x="1775467" y="3523371"/>
            <a:ext cx="415960" cy="36710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NGI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5" name="Ravni poveznik 104"/>
          <p:cNvCxnSpPr/>
          <p:nvPr/>
        </p:nvCxnSpPr>
        <p:spPr>
          <a:xfrm flipH="1" flipV="1">
            <a:off x="3344636" y="3064582"/>
            <a:ext cx="5693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avni poveznik 105"/>
          <p:cNvCxnSpPr/>
          <p:nvPr/>
        </p:nvCxnSpPr>
        <p:spPr>
          <a:xfrm flipV="1">
            <a:off x="3479249" y="1881999"/>
            <a:ext cx="4552" cy="2263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Pravokutnik 106"/>
          <p:cNvSpPr/>
          <p:nvPr/>
        </p:nvSpPr>
        <p:spPr>
          <a:xfrm>
            <a:off x="1096065" y="3656194"/>
            <a:ext cx="499303" cy="281324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Isabella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8" name="Ravni poveznik 107"/>
          <p:cNvCxnSpPr/>
          <p:nvPr/>
        </p:nvCxnSpPr>
        <p:spPr>
          <a:xfrm flipH="1" flipV="1">
            <a:off x="1096066" y="3657706"/>
            <a:ext cx="7160" cy="4882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Pravokutnik 108"/>
          <p:cNvSpPr/>
          <p:nvPr/>
        </p:nvSpPr>
        <p:spPr>
          <a:xfrm>
            <a:off x="3222631" y="2505101"/>
            <a:ext cx="558963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DARIAH-ERIC</a:t>
            </a:r>
          </a:p>
        </p:txBody>
      </p:sp>
      <p:sp>
        <p:nvSpPr>
          <p:cNvPr id="110" name="Pravokutnik 109"/>
          <p:cNvSpPr/>
          <p:nvPr/>
        </p:nvSpPr>
        <p:spPr>
          <a:xfrm>
            <a:off x="3353996" y="3064582"/>
            <a:ext cx="389805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DABAR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1" name="Ravni poveznik 110"/>
          <p:cNvCxnSpPr/>
          <p:nvPr/>
        </p:nvCxnSpPr>
        <p:spPr>
          <a:xfrm flipV="1">
            <a:off x="3929902" y="2505101"/>
            <a:ext cx="9662" cy="16408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Ravni poveznik 111"/>
          <p:cNvCxnSpPr/>
          <p:nvPr/>
        </p:nvCxnSpPr>
        <p:spPr>
          <a:xfrm flipV="1">
            <a:off x="3219376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Ravni poveznik 112"/>
          <p:cNvCxnSpPr/>
          <p:nvPr/>
        </p:nvCxnSpPr>
        <p:spPr>
          <a:xfrm flipV="1">
            <a:off x="4919554" y="2507522"/>
            <a:ext cx="19199" cy="16384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Pravokutnik 113"/>
          <p:cNvSpPr/>
          <p:nvPr/>
        </p:nvSpPr>
        <p:spPr>
          <a:xfrm>
            <a:off x="4780783" y="3605263"/>
            <a:ext cx="540934" cy="335446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HTC </a:t>
            </a:r>
            <a:r>
              <a:rPr lang="hr-HR" sz="788" dirty="0" err="1">
                <a:solidFill>
                  <a:schemeClr val="bg1"/>
                </a:solidFill>
              </a:rPr>
              <a:t>Cloud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5" name="Pravokutnik 114"/>
          <p:cNvSpPr/>
          <p:nvPr/>
        </p:nvSpPr>
        <p:spPr>
          <a:xfrm>
            <a:off x="4781716" y="3064582"/>
            <a:ext cx="54000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RDA ČVOR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6" name="Pravokutnik 115"/>
          <p:cNvSpPr/>
          <p:nvPr/>
        </p:nvSpPr>
        <p:spPr>
          <a:xfrm>
            <a:off x="4792270" y="1641168"/>
            <a:ext cx="1802823" cy="308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hr-HR" sz="788" dirty="0"/>
              <a:t>Deklaracija Sveučilišta u Rijeci Europska otvorena znanost</a:t>
            </a:r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7" name="Pravokutnik 116"/>
          <p:cNvSpPr/>
          <p:nvPr/>
        </p:nvSpPr>
        <p:spPr>
          <a:xfrm>
            <a:off x="4787119" y="1280135"/>
            <a:ext cx="1807974" cy="3108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788" dirty="0"/>
            </a:br>
            <a:r>
              <a:rPr lang="hr-HR" sz="788" dirty="0"/>
              <a:t>Deklaracija o primjeni načela otvorene znanosti na Sveučilištu u Zadru</a:t>
            </a:r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8" name="Ravni poveznik 117"/>
          <p:cNvCxnSpPr/>
          <p:nvPr/>
        </p:nvCxnSpPr>
        <p:spPr>
          <a:xfrm flipV="1">
            <a:off x="4780783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Ravni poveznik 118"/>
          <p:cNvCxnSpPr/>
          <p:nvPr/>
        </p:nvCxnSpPr>
        <p:spPr>
          <a:xfrm flipV="1">
            <a:off x="5634522" y="2870620"/>
            <a:ext cx="2253" cy="12753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Ravni poveznik 119"/>
          <p:cNvCxnSpPr/>
          <p:nvPr/>
        </p:nvCxnSpPr>
        <p:spPr>
          <a:xfrm flipV="1">
            <a:off x="6288405" y="2487053"/>
            <a:ext cx="0" cy="16588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Pravokutnik 120"/>
          <p:cNvSpPr/>
          <p:nvPr/>
        </p:nvSpPr>
        <p:spPr>
          <a:xfrm>
            <a:off x="1655094" y="2854547"/>
            <a:ext cx="402943" cy="346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AAI</a:t>
            </a:r>
            <a:endParaRPr lang="en-US" sz="788" dirty="0">
              <a:solidFill>
                <a:schemeClr val="bg1"/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3A708E-7E24-408F-80C8-CEB9CE4CFBD4}"/>
              </a:ext>
            </a:extLst>
          </p:cNvPr>
          <p:cNvGrpSpPr/>
          <p:nvPr/>
        </p:nvGrpSpPr>
        <p:grpSpPr>
          <a:xfrm>
            <a:off x="5889929" y="1962407"/>
            <a:ext cx="796952" cy="734739"/>
            <a:chOff x="4466705" y="2146397"/>
            <a:chExt cx="1821199" cy="170914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19526AF-344D-4B7A-A0E2-A14D8C2A5464}"/>
                </a:ext>
              </a:extLst>
            </p:cNvPr>
            <p:cNvGrpSpPr/>
            <p:nvPr/>
          </p:nvGrpSpPr>
          <p:grpSpPr>
            <a:xfrm>
              <a:off x="4466705" y="2146397"/>
              <a:ext cx="1821199" cy="1709147"/>
              <a:chOff x="6874966" y="1138029"/>
              <a:chExt cx="4275317" cy="4351918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294E5CD6-D0E4-46F5-A427-DC7F170D8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1138029"/>
                <a:ext cx="4275317" cy="322260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7BEC29A5-8A46-4442-8747-B715E0E9D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2062777"/>
                <a:ext cx="4275317" cy="3427170"/>
              </a:xfrm>
              <a:prstGeom prst="rect">
                <a:avLst/>
              </a:prstGeom>
            </p:spPr>
          </p:pic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8C899CB-08A3-4573-9440-0EF36D804178}"/>
                </a:ext>
              </a:extLst>
            </p:cNvPr>
            <p:cNvSpPr txBox="1"/>
            <p:nvPr/>
          </p:nvSpPr>
          <p:spPr>
            <a:xfrm>
              <a:off x="4622677" y="2405256"/>
              <a:ext cx="987926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/>
                <a:t>HR-ZOO</a:t>
              </a:r>
              <a:endParaRPr lang="hr-HR" sz="2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EDBEE1-A2D0-4713-812B-B48C6A21A8E1}"/>
                </a:ext>
              </a:extLst>
            </p:cNvPr>
            <p:cNvSpPr txBox="1"/>
            <p:nvPr/>
          </p:nvSpPr>
          <p:spPr>
            <a:xfrm>
              <a:off x="5089869" y="3261873"/>
              <a:ext cx="987929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>
                  <a:solidFill>
                    <a:schemeClr val="bg1"/>
                  </a:solidFill>
                </a:rPr>
                <a:t>HR-OOZ</a:t>
              </a:r>
              <a:endParaRPr lang="hr-H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9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/>
      <p:bldP spid="100" grpId="0" animBg="1"/>
      <p:bldP spid="103" grpId="0" animBg="1"/>
      <p:bldP spid="104" grpId="0" animBg="1"/>
      <p:bldP spid="107" grpId="0" animBg="1"/>
      <p:bldP spid="109" grpId="0" animBg="1"/>
      <p:bldP spid="110" grpId="0" animBg="1"/>
      <p:bldP spid="114" grpId="0" animBg="1"/>
      <p:bldP spid="115" grpId="0" animBg="1"/>
      <p:bldP spid="116" grpId="0" animBg="1"/>
      <p:bldP spid="117" grpId="0" animBg="1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Croatian Open Science Cloud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and connect the existing national elements of open science for the development of HR-OOZ and connect them with the European / international network</a:t>
            </a:r>
          </a:p>
          <a:p>
            <a:r>
              <a:rPr lang="en-GB" dirty="0"/>
              <a:t>Ensure that there is </a:t>
            </a:r>
            <a:r>
              <a:rPr lang="en-GB" b="1" dirty="0"/>
              <a:t>a national plan for the development of research infrastructure</a:t>
            </a:r>
            <a:r>
              <a:rPr lang="en-GB" dirty="0"/>
              <a:t> (including e-infrastructure)</a:t>
            </a:r>
          </a:p>
          <a:p>
            <a:r>
              <a:rPr lang="en-GB" dirty="0"/>
              <a:t>Develop and maintain national cooperation and bring together all relevant stakeholders :</a:t>
            </a:r>
          </a:p>
          <a:p>
            <a:pPr lvl="1"/>
            <a:r>
              <a:rPr lang="en-GB" dirty="0"/>
              <a:t>horizontal: joint projects for the development of new infrastructures, services and resources</a:t>
            </a:r>
          </a:p>
          <a:p>
            <a:pPr lvl="1"/>
            <a:r>
              <a:rPr lang="en-GB" dirty="0"/>
              <a:t>vertical: joint projects for building data standards, </a:t>
            </a:r>
            <a:r>
              <a:rPr lang="en-GB" dirty="0" err="1"/>
              <a:t>catalog</a:t>
            </a:r>
            <a:r>
              <a:rPr lang="en-GB" dirty="0"/>
              <a:t> of services, joint application for large (scientific) and challenging projects</a:t>
            </a:r>
          </a:p>
          <a:p>
            <a:r>
              <a:rPr lang="en-GB" dirty="0"/>
              <a:t>Ensure funding and sustainability of research infrastructures (including e-infrastructure)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7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Croatian Open Science Cloud Initiative 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2" y="1071052"/>
            <a:ext cx="4902896" cy="3262312"/>
          </a:xfrm>
        </p:spPr>
      </p:pic>
      <p:sp>
        <p:nvSpPr>
          <p:cNvPr id="5" name="TekstniOkvir 4"/>
          <p:cNvSpPr txBox="1"/>
          <p:nvPr/>
        </p:nvSpPr>
        <p:spPr>
          <a:xfrm>
            <a:off x="609327" y="4392904"/>
            <a:ext cx="5394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Handing over ceremony of the </a:t>
            </a:r>
            <a:r>
              <a:rPr lang="hr-HR" sz="1000" dirty="0" err="1"/>
              <a:t>MoU</a:t>
            </a:r>
            <a:r>
              <a:rPr lang="hr-HR" sz="1000" dirty="0"/>
              <a:t> </a:t>
            </a:r>
            <a:r>
              <a:rPr lang="en-GB" sz="1000" dirty="0"/>
              <a:t>for members of the </a:t>
            </a:r>
            <a:r>
              <a:rPr lang="hr-HR" sz="1000" dirty="0"/>
              <a:t>HR-OOZ </a:t>
            </a:r>
            <a:r>
              <a:rPr lang="hr-HR" sz="1000" dirty="0" err="1"/>
              <a:t>Initiative</a:t>
            </a:r>
            <a:r>
              <a:rPr lang="hr-HR" sz="1000" dirty="0"/>
              <a:t> on </a:t>
            </a:r>
            <a:r>
              <a:rPr lang="hr-HR" sz="1000" dirty="0" err="1"/>
              <a:t>September</a:t>
            </a:r>
            <a:r>
              <a:rPr lang="hr-HR" sz="1000" dirty="0"/>
              <a:t> 3rd 2021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146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500" dirty="0">
                <a:solidFill>
                  <a:srgbClr val="D2072A"/>
                </a:solidFill>
              </a:rPr>
              <a:t>HR-ZOO </a:t>
            </a:r>
            <a:r>
              <a:rPr lang="hr-HR" sz="1500" dirty="0" err="1">
                <a:solidFill>
                  <a:srgbClr val="D2072A"/>
                </a:solidFill>
              </a:rPr>
              <a:t>Initiative</a:t>
            </a:r>
            <a:r>
              <a:rPr lang="hr-HR" sz="1500" dirty="0">
                <a:solidFill>
                  <a:srgbClr val="D2072A"/>
                </a:solidFill>
              </a:rPr>
              <a:t> –  </a:t>
            </a:r>
            <a:r>
              <a:rPr lang="hr-HR" sz="1500" dirty="0" err="1">
                <a:solidFill>
                  <a:srgbClr val="D2072A"/>
                </a:solidFill>
              </a:rPr>
              <a:t>Initial</a:t>
            </a:r>
            <a:r>
              <a:rPr lang="hr-HR" sz="1500" dirty="0">
                <a:solidFill>
                  <a:srgbClr val="D2072A"/>
                </a:solidFill>
              </a:rPr>
              <a:t> </a:t>
            </a:r>
            <a:r>
              <a:rPr lang="hr-HR" sz="1500" dirty="0" err="1">
                <a:solidFill>
                  <a:srgbClr val="D2072A"/>
                </a:solidFill>
              </a:rPr>
              <a:t>members</a:t>
            </a:r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CFAFA746-3140-4852-9CE1-E7EDC5C67D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" y="1314937"/>
            <a:ext cx="1204995" cy="5020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4A571-C178-4C2F-B363-35FC7D5E8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81" y="1334851"/>
            <a:ext cx="1311676" cy="49351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DCA8C74-4526-4EFD-9D71-7A5776DDD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21"/>
          <a:stretch/>
        </p:blipFill>
        <p:spPr>
          <a:xfrm>
            <a:off x="3646776" y="1171575"/>
            <a:ext cx="1227755" cy="749366"/>
          </a:xfrm>
          <a:prstGeom prst="rect">
            <a:avLst/>
          </a:prstGeo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C7BE6075-816A-4683-9322-C1D49D050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96" y="1262891"/>
            <a:ext cx="1194697" cy="619070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A03A0901-F369-4C9F-A4EA-9CE78C855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" y="2084650"/>
            <a:ext cx="1241913" cy="523931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FCA4693C-B3D9-4001-AA25-07867A855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89" y="2117175"/>
            <a:ext cx="1832396" cy="513493"/>
          </a:xfrm>
          <a:prstGeom prst="rect">
            <a:avLst/>
          </a:prstGeom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35B47EB7-3CFD-4E49-9064-6DBF2D816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27" y="2132704"/>
            <a:ext cx="1832469" cy="529747"/>
          </a:xfrm>
          <a:prstGeom prst="rect">
            <a:avLst/>
          </a:prstGeom>
        </p:spPr>
      </p:pic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6DB0F7C2-21F2-4C3A-BBCD-BFCA682E80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" y="2862281"/>
            <a:ext cx="1240961" cy="800675"/>
          </a:xfrm>
          <a:prstGeom prst="rect">
            <a:avLst/>
          </a:prstGeom>
        </p:spPr>
      </p:pic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9852D259-400E-4E49-9E1B-0CA2A708CD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b="16523"/>
          <a:stretch/>
        </p:blipFill>
        <p:spPr>
          <a:xfrm>
            <a:off x="1208979" y="2834383"/>
            <a:ext cx="1472989" cy="659363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C6117AC1-E498-4D28-8EC5-B0D169B39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0" y="3009362"/>
            <a:ext cx="1515649" cy="32923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72AE761-4C51-43EB-BDFC-658702046C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41" y="2794903"/>
            <a:ext cx="702077" cy="70207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26B50C4-E262-48E9-AA6B-F1C2DEB012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01" y="2850726"/>
            <a:ext cx="655453" cy="655453"/>
          </a:xfrm>
          <a:prstGeom prst="rect">
            <a:avLst/>
          </a:prstGeom>
        </p:spPr>
      </p:pic>
      <p:pic>
        <p:nvPicPr>
          <p:cNvPr id="19" name="Content Placeholder 2">
            <a:extLst>
              <a:ext uri="{FF2B5EF4-FFF2-40B4-BE49-F238E27FC236}">
                <a16:creationId xmlns:a16="http://schemas.microsoft.com/office/drawing/2014/main" id="{AA805199-ECA4-4168-B61E-C11D6E52A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7906" y="2715223"/>
            <a:ext cx="840866" cy="891009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8040D3B4-51A3-4D35-B473-1250E3DD48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9" y="3753962"/>
            <a:ext cx="1108782" cy="1146891"/>
          </a:xfrm>
          <a:prstGeom prst="rect">
            <a:avLst/>
          </a:prstGeom>
        </p:spPr>
      </p:pic>
      <p:pic>
        <p:nvPicPr>
          <p:cNvPr id="21" name="Content Placeholder 2">
            <a:extLst>
              <a:ext uri="{FF2B5EF4-FFF2-40B4-BE49-F238E27FC236}">
                <a16:creationId xmlns:a16="http://schemas.microsoft.com/office/drawing/2014/main" id="{F0CF8FFD-EF02-4517-A353-8AF9A92BB8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3" y="3885588"/>
            <a:ext cx="1624268" cy="578714"/>
          </a:xfrm>
          <a:prstGeom prst="rect">
            <a:avLst/>
          </a:prstGeom>
        </p:spPr>
      </p:pic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CA157EC3-D7C4-4202-8E74-8BA1150A3B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97" y="3849971"/>
            <a:ext cx="1084592" cy="634011"/>
          </a:xfrm>
          <a:prstGeom prst="rect">
            <a:avLst/>
          </a:prstGeom>
        </p:spPr>
      </p:pic>
      <p:pic>
        <p:nvPicPr>
          <p:cNvPr id="23" name="Content Placeholder 2">
            <a:extLst>
              <a:ext uri="{FF2B5EF4-FFF2-40B4-BE49-F238E27FC236}">
                <a16:creationId xmlns:a16="http://schemas.microsoft.com/office/drawing/2014/main" id="{12E7E79D-FDC4-4443-B0B8-16E33B870F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92" y="3779087"/>
            <a:ext cx="699001" cy="715164"/>
          </a:xfrm>
          <a:prstGeom prst="rect">
            <a:avLst/>
          </a:prstGeom>
        </p:spPr>
      </p:pic>
      <p:pic>
        <p:nvPicPr>
          <p:cNvPr id="24" name="Picture 3">
            <a:hlinkClick r:id="rId19"/>
            <a:extLst>
              <a:ext uri="{FF2B5EF4-FFF2-40B4-BE49-F238E27FC236}">
                <a16:creationId xmlns:a16="http://schemas.microsoft.com/office/drawing/2014/main" id="{83A53810-93ED-4F61-8534-255304B620E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64" y="3952476"/>
            <a:ext cx="1087794" cy="359158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4751614"/>
            <a:ext cx="6858000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2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Signatories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MoU</a:t>
            </a:r>
            <a:r>
              <a:rPr lang="hr-HR" dirty="0"/>
              <a:t> – </a:t>
            </a:r>
            <a:r>
              <a:rPr lang="hr-HR" dirty="0" err="1"/>
              <a:t>Initial</a:t>
            </a:r>
            <a:r>
              <a:rPr lang="hr-HR" dirty="0"/>
              <a:t> </a:t>
            </a:r>
            <a:r>
              <a:rPr lang="hr-HR" dirty="0" err="1"/>
              <a:t>setup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Ministry of Science and Education of the Republic of Croatia</a:t>
            </a:r>
          </a:p>
          <a:p>
            <a:pPr>
              <a:lnSpc>
                <a:spcPct val="120000"/>
              </a:lnSpc>
            </a:pPr>
            <a:r>
              <a:rPr lang="en-GB" dirty="0"/>
              <a:t>Croatian Science Foundation</a:t>
            </a:r>
          </a:p>
          <a:p>
            <a:pPr>
              <a:lnSpc>
                <a:spcPct val="120000"/>
              </a:lnSpc>
            </a:pPr>
            <a:r>
              <a:rPr lang="en-GB" dirty="0"/>
              <a:t>National and University Library in Zagreb</a:t>
            </a:r>
          </a:p>
          <a:p>
            <a:pPr>
              <a:lnSpc>
                <a:spcPct val="120000"/>
              </a:lnSpc>
            </a:pPr>
            <a:r>
              <a:rPr lang="en-GB" dirty="0"/>
              <a:t>Croatian representatives of European Research Infrastructure Consortiums (ERICs):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the Institute of Ethnology and Folklore Research - the national coordinating institution for DARIAH-HR consortium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 of Zagreb, Faculty of Humanities and Social Sciences - as the national coordinating institution for the consortium HR-CLARIN and the Croatian Social Science Data Archive CROSSDA, the public research data service and the national service provider for the CESSDA ERIC consortium</a:t>
            </a:r>
          </a:p>
          <a:p>
            <a:pPr lvl="1">
              <a:lnSpc>
                <a:spcPct val="120000"/>
              </a:lnSpc>
            </a:pPr>
            <a:r>
              <a:rPr lang="en-GB" dirty="0" err="1"/>
              <a:t>Ruđer</a:t>
            </a:r>
            <a:r>
              <a:rPr lang="en-GB" dirty="0"/>
              <a:t> </a:t>
            </a:r>
            <a:r>
              <a:rPr lang="en-GB" dirty="0" err="1"/>
              <a:t>Bošković</a:t>
            </a:r>
            <a:r>
              <a:rPr lang="en-GB" dirty="0"/>
              <a:t> Institute – the national </a:t>
            </a:r>
            <a:r>
              <a:rPr lang="en-GB" dirty="0" err="1"/>
              <a:t>OpenAIRE</a:t>
            </a:r>
            <a:r>
              <a:rPr lang="en-GB" dirty="0"/>
              <a:t> NOAD and the national coordinating institution for the CERIC-ERIC consortium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 of Zagreb, School of Medicine - the national coordinating institution for EATRIS consortium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University of Zagreb, University Computing Centre SRCE, national e-infrastructure service provider and </a:t>
            </a:r>
            <a:r>
              <a:rPr lang="hr-HR" dirty="0"/>
              <a:t>Croatian </a:t>
            </a:r>
            <a:r>
              <a:rPr lang="en-GB" dirty="0"/>
              <a:t>national RDA node</a:t>
            </a:r>
            <a:endParaRPr lang="hr-HR" dirty="0"/>
          </a:p>
          <a:p>
            <a:pPr>
              <a:lnSpc>
                <a:spcPct val="120000"/>
              </a:lnSpc>
            </a:pPr>
            <a:r>
              <a:rPr lang="en-GB" dirty="0"/>
              <a:t>All Croatian public universities: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Josip </a:t>
            </a:r>
            <a:r>
              <a:rPr lang="en-GB" dirty="0" err="1"/>
              <a:t>Juraj</a:t>
            </a:r>
            <a:r>
              <a:rPr lang="en-GB" dirty="0"/>
              <a:t> </a:t>
            </a:r>
            <a:r>
              <a:rPr lang="en-GB" dirty="0" err="1"/>
              <a:t>Strossmayer</a:t>
            </a:r>
            <a:r>
              <a:rPr lang="en-GB" dirty="0"/>
              <a:t> University of Osijek</a:t>
            </a:r>
          </a:p>
          <a:p>
            <a:pPr lvl="1">
              <a:lnSpc>
                <a:spcPct val="120000"/>
              </a:lnSpc>
            </a:pPr>
            <a:r>
              <a:rPr lang="en-GB" dirty="0" err="1"/>
              <a:t>Juraj</a:t>
            </a:r>
            <a:r>
              <a:rPr lang="en-GB" dirty="0"/>
              <a:t> Dobrila University of Pula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North;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Dubrovnik;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Rijeka;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</a:t>
            </a:r>
            <a:r>
              <a:rPr lang="en-GB" sz="1175" dirty="0" err="1"/>
              <a:t>Slavonski</a:t>
            </a:r>
            <a:r>
              <a:rPr lang="en-GB" sz="1175" dirty="0"/>
              <a:t> </a:t>
            </a:r>
            <a:r>
              <a:rPr lang="en-GB" sz="1175" dirty="0" err="1"/>
              <a:t>Brod</a:t>
            </a:r>
            <a:r>
              <a:rPr lang="en-GB" sz="1175" dirty="0"/>
              <a:t>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Split;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Zadar;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Zagreb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 of Zagreb, Faculty of Electrical Engineering and Computing;</a:t>
            </a:r>
          </a:p>
          <a:p>
            <a:endParaRPr lang="en-US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3392358" y="1425633"/>
            <a:ext cx="0" cy="30716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6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Tasks</a:t>
            </a:r>
            <a:endParaRPr lang="en-US" dirty="0"/>
          </a:p>
        </p:txBody>
      </p:sp>
      <p:graphicFrame>
        <p:nvGraphicFramePr>
          <p:cNvPr id="4" name="Rezervirano mjesto sadržaja 10">
            <a:extLst>
              <a:ext uri="{FF2B5EF4-FFF2-40B4-BE49-F238E27FC236}">
                <a16:creationId xmlns:a16="http://schemas.microsoft.com/office/drawing/2014/main" id="{98EC47B4-143C-4051-87E5-76A18C54B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593407"/>
              </p:ext>
            </p:extLst>
          </p:nvPr>
        </p:nvGraphicFramePr>
        <p:xfrm>
          <a:off x="471488" y="1370013"/>
          <a:ext cx="591502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923907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487</TotalTime>
  <Words>1363</Words>
  <Application>Microsoft Macintosh PowerPoint</Application>
  <PresentationFormat>Custom</PresentationFormat>
  <Paragraphs>214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Srce - 4x3</vt:lpstr>
      <vt:lpstr>Imenovanje-Nekomercijalno-Bez prerada (CC BY-NC-ND)</vt:lpstr>
      <vt:lpstr>PowerPoint Presentation</vt:lpstr>
      <vt:lpstr>EOSC Vision</vt:lpstr>
      <vt:lpstr>Open Science</vt:lpstr>
      <vt:lpstr>Chronology</vt:lpstr>
      <vt:lpstr>Croatian Open Science Cloud</vt:lpstr>
      <vt:lpstr>Croatian Open Science Cloud Initiative </vt:lpstr>
      <vt:lpstr>HR-ZOO Initiative –  Initial members</vt:lpstr>
      <vt:lpstr>Signatories of the MoU – Initial setup</vt:lpstr>
      <vt:lpstr>HR-OOZ Initiative - Tasks</vt:lpstr>
      <vt:lpstr>HR-OOZ Initiative - Timeline</vt:lpstr>
      <vt:lpstr>HR-OOZ Initiative - Structure</vt:lpstr>
      <vt:lpstr>1st meeting of the HR-ZOO Council </vt:lpstr>
      <vt:lpstr>HR-OOZ Initiative - Task Forces </vt:lpstr>
      <vt:lpstr>HR-OOZ Initiative Task Forces - Timeline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Ivan Maric</cp:lastModifiedBy>
  <cp:revision>58</cp:revision>
  <cp:lastPrinted>2014-06-24T07:01:20Z</cp:lastPrinted>
  <dcterms:created xsi:type="dcterms:W3CDTF">2014-09-19T07:16:42Z</dcterms:created>
  <dcterms:modified xsi:type="dcterms:W3CDTF">2021-09-16T14:00:42Z</dcterms:modified>
</cp:coreProperties>
</file>