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12"/>
  </p:notesMasterIdLst>
  <p:sldIdLst>
    <p:sldId id="256" r:id="rId2"/>
    <p:sldId id="258" r:id="rId3"/>
    <p:sldId id="259" r:id="rId4"/>
    <p:sldId id="260" r:id="rId5"/>
    <p:sldId id="264" r:id="rId6"/>
    <p:sldId id="262" r:id="rId7"/>
    <p:sldId id="263" r:id="rId8"/>
    <p:sldId id="265" r:id="rId9"/>
    <p:sldId id="257"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70606" autoAdjust="0"/>
  </p:normalViewPr>
  <p:slideViewPr>
    <p:cSldViewPr snapToGrid="0">
      <p:cViewPr varScale="1">
        <p:scale>
          <a:sx n="81" d="100"/>
          <a:sy n="81" d="100"/>
        </p:scale>
        <p:origin x="15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1294D-DE44-4F8C-BFD4-359B1E9B203A}" type="datetimeFigureOut">
              <a:rPr lang="en-GB" smtClean="0"/>
              <a:t>16/09/2021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FC4A6-46CA-467F-9323-D5C6382E93D0}" type="slidenum">
              <a:rPr lang="en-GB" smtClean="0"/>
              <a:t>‹#›</a:t>
            </a:fld>
            <a:endParaRPr lang="en-GB"/>
          </a:p>
        </p:txBody>
      </p:sp>
    </p:spTree>
    <p:extLst>
      <p:ext uri="{BB962C8B-B14F-4D97-AF65-F5344CB8AC3E}">
        <p14:creationId xmlns:p14="http://schemas.microsoft.com/office/powerpoint/2010/main" val="37138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promote</a:t>
            </a:r>
            <a:r>
              <a:rPr lang="hr-HR" dirty="0"/>
              <a:t> </a:t>
            </a:r>
            <a:r>
              <a:rPr lang="hr-HR" dirty="0" err="1"/>
              <a:t>intedisciplinary</a:t>
            </a:r>
            <a:r>
              <a:rPr lang="hr-HR" dirty="0"/>
              <a:t> </a:t>
            </a:r>
            <a:r>
              <a:rPr lang="hr-HR" dirty="0" err="1"/>
              <a:t>research</a:t>
            </a:r>
            <a:r>
              <a:rPr lang="hr-HR" dirty="0"/>
              <a:t>, </a:t>
            </a:r>
            <a:r>
              <a:rPr lang="hr-HR" dirty="0" err="1"/>
              <a:t>sensitive</a:t>
            </a:r>
            <a:r>
              <a:rPr lang="hr-HR" dirty="0"/>
              <a:t> </a:t>
            </a:r>
            <a:r>
              <a:rPr lang="hr-HR" dirty="0" err="1"/>
              <a:t>about</a:t>
            </a:r>
            <a:r>
              <a:rPr lang="hr-HR" dirty="0"/>
              <a:t> </a:t>
            </a:r>
            <a:r>
              <a:rPr lang="hr-HR" dirty="0" err="1"/>
              <a:t>diversity</a:t>
            </a:r>
            <a:r>
              <a:rPr lang="hr-HR" dirty="0"/>
              <a:t> </a:t>
            </a:r>
            <a:r>
              <a:rPr lang="hr-HR" dirty="0" err="1"/>
              <a:t>between</a:t>
            </a:r>
            <a:r>
              <a:rPr lang="hr-HR" dirty="0"/>
              <a:t> </a:t>
            </a:r>
            <a:r>
              <a:rPr lang="hr-HR" dirty="0" err="1"/>
              <a:t>disciplines</a:t>
            </a:r>
            <a:endParaRPr lang="hr-HR" dirty="0"/>
          </a:p>
          <a:p>
            <a:r>
              <a:rPr lang="hr-HR" dirty="0" err="1"/>
              <a:t>research</a:t>
            </a:r>
            <a:r>
              <a:rPr lang="hr-HR" dirty="0"/>
              <a:t> </a:t>
            </a:r>
            <a:r>
              <a:rPr lang="hr-HR" dirty="0" err="1"/>
              <a:t>integrity</a:t>
            </a:r>
            <a:endParaRPr lang="hr-HR" dirty="0"/>
          </a:p>
          <a:p>
            <a:r>
              <a:rPr lang="hr-HR" dirty="0" err="1"/>
              <a:t>open</a:t>
            </a:r>
            <a:r>
              <a:rPr lang="hr-HR" dirty="0"/>
              <a:t> </a:t>
            </a:r>
            <a:r>
              <a:rPr lang="hr-HR" dirty="0" err="1"/>
              <a:t>science</a:t>
            </a:r>
            <a:endParaRPr lang="hr-HR" dirty="0"/>
          </a:p>
          <a:p>
            <a:r>
              <a:rPr lang="hr-HR" dirty="0" err="1"/>
              <a:t>evaluate</a:t>
            </a:r>
            <a:r>
              <a:rPr lang="hr-HR" dirty="0"/>
              <a:t> </a:t>
            </a:r>
            <a:r>
              <a:rPr lang="hr-HR" dirty="0" err="1"/>
              <a:t>other</a:t>
            </a:r>
            <a:r>
              <a:rPr lang="hr-HR" dirty="0"/>
              <a:t> </a:t>
            </a:r>
            <a:r>
              <a:rPr lang="hr-HR" dirty="0" err="1"/>
              <a:t>types</a:t>
            </a:r>
            <a:r>
              <a:rPr lang="hr-HR" dirty="0"/>
              <a:t> </a:t>
            </a:r>
            <a:r>
              <a:rPr lang="hr-HR" dirty="0" err="1"/>
              <a:t>of</a:t>
            </a:r>
            <a:r>
              <a:rPr lang="hr-HR" dirty="0"/>
              <a:t> </a:t>
            </a:r>
            <a:r>
              <a:rPr lang="hr-HR" dirty="0" err="1"/>
              <a:t>impact</a:t>
            </a:r>
            <a:r>
              <a:rPr lang="hr-HR" dirty="0"/>
              <a:t> (</a:t>
            </a:r>
            <a:r>
              <a:rPr lang="hr-HR" dirty="0" err="1"/>
              <a:t>societal</a:t>
            </a:r>
            <a:r>
              <a:rPr lang="hr-HR" dirty="0"/>
              <a:t>, </a:t>
            </a:r>
            <a:r>
              <a:rPr lang="hr-HR" dirty="0" err="1"/>
              <a:t>economic</a:t>
            </a:r>
            <a:r>
              <a:rPr lang="hr-HR" dirty="0"/>
              <a:t>, </a:t>
            </a:r>
            <a:r>
              <a:rPr lang="hr-HR" dirty="0" err="1"/>
              <a:t>academic</a:t>
            </a:r>
            <a:r>
              <a:rPr lang="hr-HR" dirty="0"/>
              <a:t>...)</a:t>
            </a:r>
          </a:p>
          <a:p>
            <a:r>
              <a:rPr lang="hr-HR" dirty="0" err="1"/>
              <a:t>stimulate</a:t>
            </a:r>
            <a:r>
              <a:rPr lang="hr-HR" dirty="0"/>
              <a:t> </a:t>
            </a:r>
            <a:r>
              <a:rPr lang="hr-HR" dirty="0" err="1"/>
              <a:t>quality</a:t>
            </a:r>
            <a:r>
              <a:rPr lang="hr-HR" dirty="0"/>
              <a:t> </a:t>
            </a:r>
            <a:r>
              <a:rPr lang="hr-HR" dirty="0" err="1"/>
              <a:t>of</a:t>
            </a:r>
            <a:r>
              <a:rPr lang="hr-HR" dirty="0"/>
              <a:t> </a:t>
            </a:r>
            <a:r>
              <a:rPr lang="hr-HR" dirty="0" err="1"/>
              <a:t>research</a:t>
            </a:r>
            <a:r>
              <a:rPr lang="hr-HR" dirty="0"/>
              <a:t> </a:t>
            </a:r>
            <a:r>
              <a:rPr lang="hr-HR" dirty="0" err="1"/>
              <a:t>and</a:t>
            </a:r>
            <a:r>
              <a:rPr lang="hr-HR" dirty="0"/>
              <a:t> </a:t>
            </a:r>
            <a:r>
              <a:rPr lang="hr-HR" dirty="0" err="1"/>
              <a:t>good</a:t>
            </a:r>
            <a:r>
              <a:rPr lang="hr-HR" dirty="0"/>
              <a:t> </a:t>
            </a:r>
            <a:r>
              <a:rPr lang="hr-HR" dirty="0" err="1"/>
              <a:t>research</a:t>
            </a:r>
            <a:r>
              <a:rPr lang="hr-HR" dirty="0"/>
              <a:t> </a:t>
            </a:r>
            <a:r>
              <a:rPr lang="hr-HR" dirty="0" err="1"/>
              <a:t>practices</a:t>
            </a:r>
            <a:endParaRPr lang="hr-HR" dirty="0"/>
          </a:p>
          <a:p>
            <a:r>
              <a:rPr lang="hr-HR" dirty="0" err="1"/>
              <a:t>value</a:t>
            </a:r>
            <a:r>
              <a:rPr lang="hr-HR" dirty="0"/>
              <a:t> </a:t>
            </a:r>
            <a:r>
              <a:rPr lang="hr-HR" dirty="0" err="1"/>
              <a:t>diversity</a:t>
            </a:r>
            <a:r>
              <a:rPr lang="hr-HR" dirty="0"/>
              <a:t> </a:t>
            </a:r>
            <a:r>
              <a:rPr lang="hr-HR" dirty="0" err="1"/>
              <a:t>in</a:t>
            </a:r>
            <a:r>
              <a:rPr lang="hr-HR" dirty="0"/>
              <a:t> </a:t>
            </a:r>
            <a:r>
              <a:rPr lang="hr-HR" dirty="0" err="1"/>
              <a:t>research</a:t>
            </a:r>
            <a:r>
              <a:rPr lang="hr-HR" dirty="0"/>
              <a:t> </a:t>
            </a:r>
            <a:r>
              <a:rPr lang="hr-HR" dirty="0" err="1"/>
              <a:t>activities</a:t>
            </a:r>
            <a:r>
              <a:rPr lang="hr-HR" dirty="0"/>
              <a:t>, </a:t>
            </a:r>
            <a:r>
              <a:rPr lang="hr-HR" dirty="0" err="1"/>
              <a:t>outputs</a:t>
            </a:r>
            <a:r>
              <a:rPr lang="hr-HR" dirty="0"/>
              <a:t>...</a:t>
            </a:r>
          </a:p>
          <a:p>
            <a:endParaRPr lang="hr-HR" dirty="0"/>
          </a:p>
          <a:p>
            <a:r>
              <a:rPr lang="hr-HR" dirty="0" err="1"/>
              <a:t>if</a:t>
            </a:r>
            <a:r>
              <a:rPr lang="hr-HR" dirty="0"/>
              <a:t> </a:t>
            </a:r>
            <a:r>
              <a:rPr lang="hr-HR" dirty="0" err="1"/>
              <a:t>quanititative</a:t>
            </a:r>
            <a:r>
              <a:rPr lang="hr-HR" dirty="0"/>
              <a:t>: </a:t>
            </a:r>
            <a:r>
              <a:rPr lang="hr-HR" dirty="0" err="1"/>
              <a:t>combination</a:t>
            </a:r>
            <a:r>
              <a:rPr lang="hr-HR" dirty="0"/>
              <a:t> </a:t>
            </a:r>
            <a:r>
              <a:rPr lang="hr-HR" dirty="0" err="1"/>
              <a:t>of</a:t>
            </a:r>
            <a:r>
              <a:rPr lang="hr-HR" dirty="0"/>
              <a:t> </a:t>
            </a:r>
            <a:r>
              <a:rPr lang="hr-HR" dirty="0" err="1"/>
              <a:t>different</a:t>
            </a:r>
            <a:r>
              <a:rPr lang="hr-HR" dirty="0"/>
              <a:t> </a:t>
            </a:r>
            <a:r>
              <a:rPr lang="hr-HR" dirty="0" err="1"/>
              <a:t>indicators</a:t>
            </a:r>
            <a:r>
              <a:rPr lang="hr-HR" dirty="0"/>
              <a:t>, </a:t>
            </a:r>
            <a:r>
              <a:rPr lang="hr-HR" dirty="0" err="1"/>
              <a:t>only</a:t>
            </a:r>
            <a:r>
              <a:rPr lang="hr-HR" dirty="0"/>
              <a:t> at </a:t>
            </a:r>
            <a:r>
              <a:rPr lang="hr-HR" dirty="0" err="1"/>
              <a:t>broad</a:t>
            </a:r>
            <a:r>
              <a:rPr lang="hr-HR" dirty="0"/>
              <a:t> </a:t>
            </a:r>
            <a:r>
              <a:rPr lang="hr-HR" dirty="0" err="1"/>
              <a:t>aggregation</a:t>
            </a:r>
            <a:r>
              <a:rPr lang="hr-HR" dirty="0"/>
              <a:t> </a:t>
            </a:r>
            <a:r>
              <a:rPr lang="hr-HR" dirty="0" err="1"/>
              <a:t>level</a:t>
            </a:r>
            <a:r>
              <a:rPr lang="hr-HR" dirty="0"/>
              <a:t> (</a:t>
            </a:r>
            <a:r>
              <a:rPr lang="hr-HR" dirty="0" err="1"/>
              <a:t>not</a:t>
            </a:r>
            <a:r>
              <a:rPr lang="hr-HR" dirty="0"/>
              <a:t> </a:t>
            </a:r>
            <a:r>
              <a:rPr lang="hr-HR" dirty="0" err="1"/>
              <a:t>individual</a:t>
            </a:r>
            <a:r>
              <a:rPr lang="hr-HR" dirty="0"/>
              <a:t>), </a:t>
            </a:r>
            <a:r>
              <a:rPr lang="hr-HR" dirty="0" err="1"/>
              <a:t>in</a:t>
            </a:r>
            <a:r>
              <a:rPr lang="hr-HR" dirty="0"/>
              <a:t> line </a:t>
            </a:r>
            <a:r>
              <a:rPr lang="hr-HR" dirty="0" err="1"/>
              <a:t>with</a:t>
            </a:r>
            <a:r>
              <a:rPr lang="hr-HR" dirty="0"/>
              <a:t> </a:t>
            </a:r>
            <a:r>
              <a:rPr lang="hr-HR" dirty="0" err="1"/>
              <a:t>objective</a:t>
            </a:r>
            <a:r>
              <a:rPr lang="hr-HR" dirty="0"/>
              <a:t> </a:t>
            </a:r>
            <a:r>
              <a:rPr lang="hr-HR" dirty="0" err="1"/>
              <a:t>of</a:t>
            </a:r>
            <a:r>
              <a:rPr lang="hr-HR" dirty="0"/>
              <a:t> </a:t>
            </a:r>
            <a:r>
              <a:rPr lang="hr-HR" dirty="0" err="1"/>
              <a:t>evaluation</a:t>
            </a:r>
            <a:r>
              <a:rPr lang="hr-HR" dirty="0"/>
              <a:t> (</a:t>
            </a:r>
            <a:r>
              <a:rPr lang="hr-HR" dirty="0" err="1"/>
              <a:t>what</a:t>
            </a:r>
            <a:r>
              <a:rPr lang="hr-HR" dirty="0"/>
              <a:t> </a:t>
            </a:r>
            <a:r>
              <a:rPr lang="hr-HR" dirty="0" err="1"/>
              <a:t>we</a:t>
            </a:r>
            <a:r>
              <a:rPr lang="hr-HR" dirty="0"/>
              <a:t> </a:t>
            </a:r>
            <a:r>
              <a:rPr lang="hr-HR" dirty="0" err="1"/>
              <a:t>want</a:t>
            </a:r>
            <a:r>
              <a:rPr lang="hr-HR" dirty="0"/>
              <a:t> to </a:t>
            </a:r>
            <a:r>
              <a:rPr lang="hr-HR" dirty="0" err="1"/>
              <a:t>achieve</a:t>
            </a:r>
            <a:r>
              <a:rPr lang="hr-HR" dirty="0"/>
              <a:t>? </a:t>
            </a:r>
            <a:r>
              <a:rPr lang="hr-HR" dirty="0" err="1"/>
              <a:t>what</a:t>
            </a:r>
            <a:r>
              <a:rPr lang="hr-HR" dirty="0"/>
              <a:t> </a:t>
            </a:r>
            <a:r>
              <a:rPr lang="hr-HR" dirty="0" err="1"/>
              <a:t>is</a:t>
            </a:r>
            <a:r>
              <a:rPr lang="hr-HR" dirty="0"/>
              <a:t> </a:t>
            </a:r>
            <a:r>
              <a:rPr lang="hr-HR" dirty="0" err="1"/>
              <a:t>important</a:t>
            </a:r>
            <a:r>
              <a:rPr lang="hr-HR" dirty="0"/>
              <a:t>?)</a:t>
            </a:r>
            <a:endParaRPr lang="en-GB" dirty="0"/>
          </a:p>
          <a:p>
            <a:endParaRPr lang="en-GB" dirty="0"/>
          </a:p>
        </p:txBody>
      </p:sp>
      <p:sp>
        <p:nvSpPr>
          <p:cNvPr id="4" name="Slide Number Placeholder 3"/>
          <p:cNvSpPr>
            <a:spLocks noGrp="1"/>
          </p:cNvSpPr>
          <p:nvPr>
            <p:ph type="sldNum" sz="quarter" idx="5"/>
          </p:nvPr>
        </p:nvSpPr>
        <p:spPr/>
        <p:txBody>
          <a:bodyPr/>
          <a:lstStyle/>
          <a:p>
            <a:fld id="{EC5FC4A6-46CA-467F-9323-D5C6382E93D0}" type="slidenum">
              <a:rPr lang="en-GB" smtClean="0"/>
              <a:t>3</a:t>
            </a:fld>
            <a:endParaRPr lang="en-GB"/>
          </a:p>
        </p:txBody>
      </p:sp>
    </p:spTree>
    <p:extLst>
      <p:ext uri="{BB962C8B-B14F-4D97-AF65-F5344CB8AC3E}">
        <p14:creationId xmlns:p14="http://schemas.microsoft.com/office/powerpoint/2010/main" val="300556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Foster the </a:t>
            </a:r>
            <a:r>
              <a:rPr lang="en-GB" b="1" dirty="0"/>
              <a:t>diversity</a:t>
            </a:r>
            <a:r>
              <a:rPr lang="en-GB" dirty="0"/>
              <a:t> of open research ecosystems</a:t>
            </a:r>
            <a:r>
              <a:rPr lang="hr-HR" dirty="0"/>
              <a:t> -  – </a:t>
            </a:r>
            <a:r>
              <a:rPr lang="hr-HR" dirty="0" err="1"/>
              <a:t>whole</a:t>
            </a:r>
            <a:r>
              <a:rPr lang="hr-HR" dirty="0"/>
              <a:t> </a:t>
            </a:r>
            <a:r>
              <a:rPr lang="hr-HR" dirty="0" err="1"/>
              <a:t>range</a:t>
            </a:r>
            <a:r>
              <a:rPr lang="hr-HR" dirty="0"/>
              <a:t> </a:t>
            </a:r>
            <a:r>
              <a:rPr lang="hr-HR" dirty="0" err="1"/>
              <a:t>of</a:t>
            </a:r>
            <a:r>
              <a:rPr lang="hr-HR" dirty="0"/>
              <a:t> </a:t>
            </a:r>
            <a:r>
              <a:rPr lang="hr-HR" dirty="0" err="1"/>
              <a:t>openly</a:t>
            </a:r>
            <a:r>
              <a:rPr lang="hr-HR" dirty="0"/>
              <a:t> </a:t>
            </a:r>
            <a:r>
              <a:rPr lang="hr-HR" dirty="0" err="1"/>
              <a:t>accessible</a:t>
            </a:r>
            <a:r>
              <a:rPr lang="hr-HR" dirty="0"/>
              <a:t> </a:t>
            </a:r>
            <a:r>
              <a:rPr lang="hr-HR" dirty="0" err="1"/>
              <a:t>research</a:t>
            </a:r>
            <a:r>
              <a:rPr lang="hr-HR" dirty="0"/>
              <a:t> </a:t>
            </a:r>
            <a:r>
              <a:rPr lang="hr-HR" dirty="0" err="1"/>
              <a:t>outputs</a:t>
            </a:r>
            <a:r>
              <a:rPr lang="hr-HR" dirty="0"/>
              <a:t> </a:t>
            </a:r>
            <a:r>
              <a:rPr lang="hr-HR" dirty="0" err="1"/>
              <a:t>and</a:t>
            </a:r>
            <a:r>
              <a:rPr lang="hr-HR" dirty="0"/>
              <a:t> </a:t>
            </a:r>
            <a:r>
              <a:rPr lang="hr-HR" dirty="0" err="1"/>
              <a:t>processes</a:t>
            </a:r>
            <a:endParaRPr lang="en-GB" dirty="0"/>
          </a:p>
          <a:p>
            <a:endParaRPr lang="en-GB" dirty="0"/>
          </a:p>
          <a:p>
            <a:r>
              <a:rPr lang="en-GB" dirty="0"/>
              <a:t>Promote </a:t>
            </a:r>
            <a:r>
              <a:rPr lang="en-GB" b="1" dirty="0"/>
              <a:t>inclusiveness</a:t>
            </a:r>
            <a:r>
              <a:rPr lang="en-GB" dirty="0"/>
              <a:t> and collective involvement in the design of Open Science and research evaluation policies</a:t>
            </a:r>
            <a:r>
              <a:rPr lang="hr-HR" dirty="0"/>
              <a:t> - </a:t>
            </a:r>
            <a:r>
              <a:rPr lang="en-GB" dirty="0"/>
              <a:t>including the perspectives from the different stakeholders as well as from researchers from different disciplinary backgrounds, gender and at different stages of their career</a:t>
            </a:r>
            <a:endParaRPr lang="hr-HR" dirty="0"/>
          </a:p>
          <a:p>
            <a:endParaRPr lang="en-GB" dirty="0"/>
          </a:p>
          <a:p>
            <a:r>
              <a:rPr lang="en-GB" dirty="0"/>
              <a:t>Encourage a </a:t>
            </a:r>
            <a:r>
              <a:rPr lang="en-GB" b="1" dirty="0"/>
              <a:t>responsible</a:t>
            </a:r>
            <a:r>
              <a:rPr lang="en-GB" dirty="0"/>
              <a:t> attitude in research evaluation;</a:t>
            </a:r>
            <a:endParaRPr lang="hr-HR" dirty="0"/>
          </a:p>
          <a:p>
            <a:endParaRPr lang="en-GB" dirty="0"/>
          </a:p>
          <a:p>
            <a:r>
              <a:rPr lang="en-GB" dirty="0"/>
              <a:t>Foster </a:t>
            </a:r>
            <a:r>
              <a:rPr lang="en-GB" b="1" dirty="0"/>
              <a:t>transparency </a:t>
            </a:r>
            <a:r>
              <a:rPr lang="en-GB" dirty="0"/>
              <a:t>in research evaluation and trustworthiness in the added value of Open Science and gender equality;</a:t>
            </a:r>
          </a:p>
          <a:p>
            <a:r>
              <a:rPr lang="en-GB" dirty="0"/>
              <a:t>Provide the right </a:t>
            </a:r>
            <a:r>
              <a:rPr lang="en-GB" b="1" dirty="0"/>
              <a:t>incentives</a:t>
            </a:r>
            <a:r>
              <a:rPr lang="en-GB" dirty="0"/>
              <a:t> through evaluation</a:t>
            </a:r>
            <a:r>
              <a:rPr lang="hr-HR" dirty="0"/>
              <a:t> - </a:t>
            </a:r>
            <a:r>
              <a:rPr lang="en-GB" dirty="0"/>
              <a:t>The full diversity of Open Science practices should be rewarded, whether they relate to research outputs or processes</a:t>
            </a:r>
            <a:endParaRPr lang="hr-HR" dirty="0"/>
          </a:p>
          <a:p>
            <a:endParaRPr lang="en-GB" dirty="0"/>
          </a:p>
          <a:p>
            <a:r>
              <a:rPr lang="en-GB" dirty="0"/>
              <a:t>Create a virtuous circle between</a:t>
            </a:r>
            <a:r>
              <a:rPr lang="en-GB" b="1" dirty="0"/>
              <a:t> training</a:t>
            </a:r>
            <a:r>
              <a:rPr lang="en-GB" dirty="0"/>
              <a:t> and evaluation</a:t>
            </a:r>
            <a:r>
              <a:rPr lang="hr-HR" dirty="0"/>
              <a:t> - </a:t>
            </a:r>
            <a:r>
              <a:rPr lang="en-GB" dirty="0"/>
              <a:t>As a general principle, researchers should only be assessed in regard to skills and practices for which they have been duly trained or are offered the opportunity to get trained in. Any change in research evaluation - including in regard to Open Science and gender equality - should therefore be accompanied by related reforms in the researchers’ and evaluators’ training schemes.</a:t>
            </a:r>
          </a:p>
        </p:txBody>
      </p:sp>
      <p:sp>
        <p:nvSpPr>
          <p:cNvPr id="4" name="Slide Number Placeholder 3"/>
          <p:cNvSpPr>
            <a:spLocks noGrp="1"/>
          </p:cNvSpPr>
          <p:nvPr>
            <p:ph type="sldNum" sz="quarter" idx="5"/>
          </p:nvPr>
        </p:nvSpPr>
        <p:spPr/>
        <p:txBody>
          <a:bodyPr/>
          <a:lstStyle/>
          <a:p>
            <a:fld id="{EC5FC4A6-46CA-467F-9323-D5C6382E93D0}" type="slidenum">
              <a:rPr lang="en-GB" smtClean="0"/>
              <a:t>5</a:t>
            </a:fld>
            <a:endParaRPr lang="en-GB"/>
          </a:p>
        </p:txBody>
      </p:sp>
    </p:spTree>
    <p:extLst>
      <p:ext uri="{BB962C8B-B14F-4D97-AF65-F5344CB8AC3E}">
        <p14:creationId xmlns:p14="http://schemas.microsoft.com/office/powerpoint/2010/main" val="141996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5681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07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27485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07670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0794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61650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7209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0058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DA879A6-0FD0-4734-A311-86BFCA472E6E}" type="datetimeFigureOut">
              <a:rPr lang="en-US" smtClean="0"/>
              <a:t>9/16/2021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782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497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985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388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47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02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C8D7E02-BCB8-4D50-A234-369438C08659}" type="datetimeFigureOut">
              <a:rPr lang="en-US" smtClean="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235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11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515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E451C3-0FF4-47C4-B829-773ADF60F88C}" type="datetimeFigureOut">
              <a:rPr lang="en-US" smtClean="0"/>
              <a:t>9/16/2021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3920003"/>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4792-29CE-46E2-AC6A-ADFB4002C9ED}"/>
              </a:ext>
            </a:extLst>
          </p:cNvPr>
          <p:cNvSpPr>
            <a:spLocks noGrp="1"/>
          </p:cNvSpPr>
          <p:nvPr>
            <p:ph type="ctrTitle"/>
          </p:nvPr>
        </p:nvSpPr>
        <p:spPr/>
        <p:txBody>
          <a:bodyPr/>
          <a:lstStyle/>
          <a:p>
            <a:r>
              <a:rPr lang="hr-HR" dirty="0"/>
              <a:t>SESSION 1</a:t>
            </a:r>
            <a:br>
              <a:rPr lang="hr-HR" dirty="0"/>
            </a:br>
            <a:r>
              <a:rPr lang="hr-HR" dirty="0"/>
              <a:t>POST OPEN ACCESS TRANSITION</a:t>
            </a:r>
            <a:endParaRPr lang="en-GB" dirty="0"/>
          </a:p>
        </p:txBody>
      </p:sp>
      <p:sp>
        <p:nvSpPr>
          <p:cNvPr id="3" name="Subtitle 2">
            <a:extLst>
              <a:ext uri="{FF2B5EF4-FFF2-40B4-BE49-F238E27FC236}">
                <a16:creationId xmlns:a16="http://schemas.microsoft.com/office/drawing/2014/main" id="{392C22B6-A13D-45AE-99A1-CAE6DFD4369F}"/>
              </a:ext>
            </a:extLst>
          </p:cNvPr>
          <p:cNvSpPr>
            <a:spLocks noGrp="1"/>
          </p:cNvSpPr>
          <p:nvPr>
            <p:ph type="subTitle" idx="1"/>
          </p:nvPr>
        </p:nvSpPr>
        <p:spPr/>
        <p:txBody>
          <a:bodyPr/>
          <a:lstStyle/>
          <a:p>
            <a:r>
              <a:rPr lang="hr-HR" dirty="0" err="1"/>
              <a:t>jadranka</a:t>
            </a:r>
            <a:r>
              <a:rPr lang="hr-HR" dirty="0"/>
              <a:t> Stojanovski, University </a:t>
            </a:r>
            <a:r>
              <a:rPr lang="hr-HR" dirty="0" err="1"/>
              <a:t>of</a:t>
            </a:r>
            <a:r>
              <a:rPr lang="hr-HR" dirty="0"/>
              <a:t> Zadar / Ruđer Bošković institute</a:t>
            </a:r>
            <a:endParaRPr lang="en-GB" dirty="0"/>
          </a:p>
        </p:txBody>
      </p:sp>
    </p:spTree>
    <p:extLst>
      <p:ext uri="{BB962C8B-B14F-4D97-AF65-F5344CB8AC3E}">
        <p14:creationId xmlns:p14="http://schemas.microsoft.com/office/powerpoint/2010/main" val="71851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82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F18B-2745-4E0A-B340-437661338162}"/>
              </a:ext>
            </a:extLst>
          </p:cNvPr>
          <p:cNvSpPr>
            <a:spLocks noGrp="1"/>
          </p:cNvSpPr>
          <p:nvPr>
            <p:ph type="title"/>
          </p:nvPr>
        </p:nvSpPr>
        <p:spPr/>
        <p:txBody>
          <a:bodyPr>
            <a:normAutofit fontScale="90000"/>
          </a:bodyPr>
          <a:lstStyle/>
          <a:p>
            <a:r>
              <a:rPr lang="en-US" dirty="0"/>
              <a:t>If where and how much you publish is a matter of how much you can afford to pay, how should this be reflected in </a:t>
            </a:r>
            <a:r>
              <a:rPr lang="en-US" b="1" dirty="0"/>
              <a:t>responsible research evaluation</a:t>
            </a:r>
            <a:r>
              <a:rPr lang="en-US" dirty="0"/>
              <a:t>?</a:t>
            </a:r>
            <a:endParaRPr lang="en-GB" dirty="0"/>
          </a:p>
        </p:txBody>
      </p:sp>
      <p:sp>
        <p:nvSpPr>
          <p:cNvPr id="3" name="Content Placeholder 2">
            <a:extLst>
              <a:ext uri="{FF2B5EF4-FFF2-40B4-BE49-F238E27FC236}">
                <a16:creationId xmlns:a16="http://schemas.microsoft.com/office/drawing/2014/main" id="{5FE320C0-9AA9-45C6-8D4E-EADA4EF7DD38}"/>
              </a:ext>
            </a:extLst>
          </p:cNvPr>
          <p:cNvSpPr>
            <a:spLocks noGrp="1"/>
          </p:cNvSpPr>
          <p:nvPr>
            <p:ph idx="1"/>
          </p:nvPr>
        </p:nvSpPr>
        <p:spPr>
          <a:xfrm>
            <a:off x="680321" y="2336873"/>
            <a:ext cx="9876843" cy="4147054"/>
          </a:xfrm>
        </p:spPr>
        <p:txBody>
          <a:bodyPr/>
          <a:lstStyle/>
          <a:p>
            <a:r>
              <a:rPr lang="hr-HR" dirty="0"/>
              <a:t>My short </a:t>
            </a:r>
            <a:r>
              <a:rPr lang="hr-HR" dirty="0" err="1"/>
              <a:t>answer</a:t>
            </a:r>
            <a:r>
              <a:rPr lang="hr-HR" dirty="0"/>
              <a:t> </a:t>
            </a:r>
            <a:r>
              <a:rPr lang="hr-HR" dirty="0" err="1"/>
              <a:t>would</a:t>
            </a:r>
            <a:r>
              <a:rPr lang="hr-HR" dirty="0"/>
              <a:t> </a:t>
            </a:r>
            <a:r>
              <a:rPr lang="hr-HR" dirty="0" err="1"/>
              <a:t>be</a:t>
            </a:r>
            <a:r>
              <a:rPr lang="hr-HR" dirty="0"/>
              <a:t>: No, </a:t>
            </a:r>
            <a:r>
              <a:rPr lang="hr-HR" dirty="0" err="1"/>
              <a:t>it</a:t>
            </a:r>
            <a:r>
              <a:rPr lang="hr-HR" dirty="0"/>
              <a:t> </a:t>
            </a:r>
            <a:r>
              <a:rPr lang="hr-HR" dirty="0" err="1"/>
              <a:t>is</a:t>
            </a:r>
            <a:r>
              <a:rPr lang="hr-HR" dirty="0"/>
              <a:t> </a:t>
            </a:r>
            <a:r>
              <a:rPr lang="hr-HR" dirty="0" err="1"/>
              <a:t>not</a:t>
            </a:r>
            <a:r>
              <a:rPr lang="hr-HR" dirty="0"/>
              <a:t> </a:t>
            </a:r>
            <a:r>
              <a:rPr lang="hr-HR" dirty="0" err="1"/>
              <a:t>possible</a:t>
            </a:r>
            <a:r>
              <a:rPr lang="hr-HR" dirty="0"/>
              <a:t> to </a:t>
            </a:r>
            <a:r>
              <a:rPr lang="hr-HR" dirty="0" err="1"/>
              <a:t>have</a:t>
            </a:r>
            <a:r>
              <a:rPr lang="hr-HR" dirty="0"/>
              <a:t> </a:t>
            </a:r>
            <a:r>
              <a:rPr lang="hr-HR" dirty="0" err="1"/>
              <a:t>responsible</a:t>
            </a:r>
            <a:r>
              <a:rPr lang="hr-HR" dirty="0"/>
              <a:t> </a:t>
            </a:r>
            <a:r>
              <a:rPr lang="hr-HR" dirty="0" err="1"/>
              <a:t>resesarch</a:t>
            </a:r>
            <a:r>
              <a:rPr lang="hr-HR" dirty="0"/>
              <a:t> </a:t>
            </a:r>
            <a:r>
              <a:rPr lang="hr-HR" dirty="0" err="1"/>
              <a:t>evaluation</a:t>
            </a:r>
            <a:r>
              <a:rPr lang="hr-HR" dirty="0"/>
              <a:t> </a:t>
            </a:r>
            <a:r>
              <a:rPr lang="hr-HR" dirty="0" err="1"/>
              <a:t>in</a:t>
            </a:r>
            <a:r>
              <a:rPr lang="hr-HR" dirty="0"/>
              <a:t> </a:t>
            </a:r>
            <a:r>
              <a:rPr lang="hr-HR" dirty="0" err="1"/>
              <a:t>the</a:t>
            </a:r>
            <a:r>
              <a:rPr lang="hr-HR" dirty="0"/>
              <a:t> </a:t>
            </a:r>
            <a:r>
              <a:rPr lang="hr-HR" dirty="0" err="1"/>
              <a:t>present</a:t>
            </a:r>
            <a:r>
              <a:rPr lang="hr-HR" dirty="0"/>
              <a:t> system, </a:t>
            </a:r>
            <a:r>
              <a:rPr lang="hr-HR" dirty="0" err="1"/>
              <a:t>where</a:t>
            </a:r>
            <a:r>
              <a:rPr lang="hr-HR" dirty="0"/>
              <a:t> </a:t>
            </a:r>
            <a:r>
              <a:rPr lang="hr-HR" dirty="0" err="1"/>
              <a:t>we</a:t>
            </a:r>
            <a:r>
              <a:rPr lang="hr-HR" dirty="0"/>
              <a:t> </a:t>
            </a:r>
            <a:r>
              <a:rPr lang="hr-HR" dirty="0" err="1"/>
              <a:t>evaluate</a:t>
            </a:r>
            <a:r>
              <a:rPr lang="hr-HR" dirty="0"/>
              <a:t>:</a:t>
            </a:r>
          </a:p>
          <a:p>
            <a:endParaRPr lang="hr-HR" dirty="0"/>
          </a:p>
          <a:p>
            <a:r>
              <a:rPr lang="hr-HR" dirty="0"/>
              <a:t>for </a:t>
            </a:r>
            <a:r>
              <a:rPr lang="hr-HR" dirty="0" err="1"/>
              <a:t>rankings</a:t>
            </a:r>
            <a:r>
              <a:rPr lang="hr-HR" dirty="0"/>
              <a:t>, </a:t>
            </a:r>
            <a:r>
              <a:rPr lang="hr-HR" dirty="0" err="1"/>
              <a:t>competition</a:t>
            </a:r>
            <a:endParaRPr lang="hr-HR" dirty="0"/>
          </a:p>
          <a:p>
            <a:r>
              <a:rPr lang="hr-HR" dirty="0"/>
              <a:t>(</a:t>
            </a:r>
            <a:r>
              <a:rPr lang="hr-HR" dirty="0" err="1"/>
              <a:t>formal</a:t>
            </a:r>
            <a:r>
              <a:rPr lang="hr-HR" dirty="0"/>
              <a:t>) </a:t>
            </a:r>
            <a:r>
              <a:rPr lang="hr-HR" dirty="0" err="1"/>
              <a:t>citations</a:t>
            </a:r>
            <a:r>
              <a:rPr lang="hr-HR" dirty="0"/>
              <a:t> </a:t>
            </a:r>
            <a:r>
              <a:rPr lang="hr-HR" dirty="0" err="1"/>
              <a:t>from</a:t>
            </a:r>
            <a:r>
              <a:rPr lang="hr-HR" dirty="0"/>
              <a:t> </a:t>
            </a:r>
            <a:r>
              <a:rPr lang="hr-HR" dirty="0" err="1"/>
              <a:t>limited</a:t>
            </a:r>
            <a:r>
              <a:rPr lang="hr-HR" dirty="0"/>
              <a:t> </a:t>
            </a:r>
            <a:r>
              <a:rPr lang="hr-HR" dirty="0" err="1"/>
              <a:t>citation</a:t>
            </a:r>
            <a:r>
              <a:rPr lang="hr-HR" dirty="0"/>
              <a:t> </a:t>
            </a:r>
            <a:r>
              <a:rPr lang="hr-HR" dirty="0" err="1"/>
              <a:t>datasets</a:t>
            </a:r>
            <a:endParaRPr lang="hr-HR" dirty="0"/>
          </a:p>
          <a:p>
            <a:r>
              <a:rPr lang="hr-HR" dirty="0" err="1"/>
              <a:t>according</a:t>
            </a:r>
            <a:r>
              <a:rPr lang="hr-HR" dirty="0"/>
              <a:t> to </a:t>
            </a:r>
            <a:r>
              <a:rPr lang="hr-HR" dirty="0" err="1"/>
              <a:t>not</a:t>
            </a:r>
            <a:r>
              <a:rPr lang="hr-HR" dirty="0"/>
              <a:t>-transparent </a:t>
            </a:r>
            <a:r>
              <a:rPr lang="hr-HR" dirty="0" err="1"/>
              <a:t>and</a:t>
            </a:r>
            <a:r>
              <a:rPr lang="hr-HR" dirty="0"/>
              <a:t> </a:t>
            </a:r>
            <a:r>
              <a:rPr lang="hr-HR" dirty="0" err="1"/>
              <a:t>not-adequate</a:t>
            </a:r>
            <a:r>
              <a:rPr lang="hr-HR" dirty="0"/>
              <a:t> </a:t>
            </a:r>
            <a:r>
              <a:rPr lang="hr-HR" dirty="0" err="1"/>
              <a:t>metric</a:t>
            </a:r>
            <a:r>
              <a:rPr lang="hr-HR" dirty="0"/>
              <a:t> </a:t>
            </a:r>
            <a:r>
              <a:rPr lang="hr-HR" dirty="0" err="1"/>
              <a:t>indicators</a:t>
            </a:r>
            <a:endParaRPr lang="hr-HR" dirty="0"/>
          </a:p>
          <a:p>
            <a:r>
              <a:rPr lang="hr-HR" dirty="0" err="1"/>
              <a:t>based</a:t>
            </a:r>
            <a:r>
              <a:rPr lang="hr-HR" dirty="0"/>
              <a:t> on </a:t>
            </a:r>
            <a:r>
              <a:rPr lang="hr-HR" dirty="0" err="1"/>
              <a:t>quantitative</a:t>
            </a:r>
            <a:r>
              <a:rPr lang="hr-HR" dirty="0"/>
              <a:t> </a:t>
            </a:r>
            <a:r>
              <a:rPr lang="hr-HR" dirty="0" err="1"/>
              <a:t>indicators</a:t>
            </a:r>
            <a:r>
              <a:rPr lang="hr-HR" dirty="0"/>
              <a:t> </a:t>
            </a:r>
            <a:r>
              <a:rPr lang="hr-HR" dirty="0" err="1"/>
              <a:t>exclusively</a:t>
            </a:r>
            <a:r>
              <a:rPr lang="hr-HR" dirty="0"/>
              <a:t> </a:t>
            </a:r>
            <a:endParaRPr lang="en-GB" dirty="0"/>
          </a:p>
        </p:txBody>
      </p:sp>
    </p:spTree>
    <p:extLst>
      <p:ext uri="{BB962C8B-B14F-4D97-AF65-F5344CB8AC3E}">
        <p14:creationId xmlns:p14="http://schemas.microsoft.com/office/powerpoint/2010/main" val="159209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C3C0-2B68-4332-9AAB-3986F930F639}"/>
              </a:ext>
            </a:extLst>
          </p:cNvPr>
          <p:cNvSpPr>
            <a:spLocks noGrp="1"/>
          </p:cNvSpPr>
          <p:nvPr>
            <p:ph type="title"/>
          </p:nvPr>
        </p:nvSpPr>
        <p:spPr/>
        <p:txBody>
          <a:bodyPr/>
          <a:lstStyle/>
          <a:p>
            <a:r>
              <a:rPr lang="hr-HR" dirty="0" err="1"/>
              <a:t>Need</a:t>
            </a:r>
            <a:r>
              <a:rPr lang="hr-HR" dirty="0"/>
              <a:t> for </a:t>
            </a:r>
            <a:r>
              <a:rPr lang="hr-HR" dirty="0" err="1"/>
              <a:t>changes</a:t>
            </a:r>
            <a:r>
              <a:rPr lang="hr-HR" dirty="0"/>
              <a:t> </a:t>
            </a:r>
            <a:r>
              <a:rPr lang="hr-HR" dirty="0" err="1"/>
              <a:t>in</a:t>
            </a:r>
            <a:r>
              <a:rPr lang="hr-HR" dirty="0"/>
              <a:t> </a:t>
            </a:r>
            <a:r>
              <a:rPr lang="hr-HR" dirty="0" err="1"/>
              <a:t>the</a:t>
            </a:r>
            <a:r>
              <a:rPr lang="hr-HR" dirty="0"/>
              <a:t> system</a:t>
            </a:r>
            <a:endParaRPr lang="en-GB" dirty="0"/>
          </a:p>
        </p:txBody>
      </p:sp>
      <p:sp>
        <p:nvSpPr>
          <p:cNvPr id="3" name="Content Placeholder 2">
            <a:extLst>
              <a:ext uri="{FF2B5EF4-FFF2-40B4-BE49-F238E27FC236}">
                <a16:creationId xmlns:a16="http://schemas.microsoft.com/office/drawing/2014/main" id="{59677637-3FCD-499E-A311-E7EFF7D52860}"/>
              </a:ext>
            </a:extLst>
          </p:cNvPr>
          <p:cNvSpPr>
            <a:spLocks noGrp="1"/>
          </p:cNvSpPr>
          <p:nvPr>
            <p:ph idx="1"/>
          </p:nvPr>
        </p:nvSpPr>
        <p:spPr>
          <a:xfrm>
            <a:off x="680321" y="2336873"/>
            <a:ext cx="9613861" cy="4230182"/>
          </a:xfrm>
        </p:spPr>
        <p:txBody>
          <a:bodyPr>
            <a:normAutofit lnSpcReduction="10000"/>
          </a:bodyPr>
          <a:lstStyle/>
          <a:p>
            <a:r>
              <a:rPr lang="hr-HR" dirty="0" err="1"/>
              <a:t>promote</a:t>
            </a:r>
            <a:r>
              <a:rPr lang="hr-HR" dirty="0"/>
              <a:t> </a:t>
            </a:r>
            <a:r>
              <a:rPr lang="hr-HR" dirty="0" err="1"/>
              <a:t>intedisciplinary</a:t>
            </a:r>
            <a:r>
              <a:rPr lang="hr-HR" dirty="0"/>
              <a:t> </a:t>
            </a:r>
            <a:r>
              <a:rPr lang="hr-HR" dirty="0" err="1"/>
              <a:t>research</a:t>
            </a:r>
            <a:r>
              <a:rPr lang="hr-HR" dirty="0"/>
              <a:t>, </a:t>
            </a:r>
            <a:r>
              <a:rPr lang="hr-HR" dirty="0" err="1"/>
              <a:t>diversity</a:t>
            </a:r>
            <a:r>
              <a:rPr lang="hr-HR" dirty="0"/>
              <a:t> </a:t>
            </a:r>
            <a:r>
              <a:rPr lang="hr-HR" dirty="0" err="1"/>
              <a:t>between</a:t>
            </a:r>
            <a:r>
              <a:rPr lang="hr-HR" dirty="0"/>
              <a:t> </a:t>
            </a:r>
            <a:r>
              <a:rPr lang="hr-HR" dirty="0" err="1"/>
              <a:t>disciplines</a:t>
            </a:r>
            <a:endParaRPr lang="hr-HR" dirty="0"/>
          </a:p>
          <a:p>
            <a:r>
              <a:rPr lang="hr-HR" dirty="0" err="1"/>
              <a:t>research</a:t>
            </a:r>
            <a:r>
              <a:rPr lang="hr-HR" dirty="0"/>
              <a:t> </a:t>
            </a:r>
            <a:r>
              <a:rPr lang="hr-HR" dirty="0" err="1"/>
              <a:t>integrity</a:t>
            </a:r>
            <a:endParaRPr lang="hr-HR" dirty="0"/>
          </a:p>
          <a:p>
            <a:r>
              <a:rPr lang="hr-HR" dirty="0" err="1"/>
              <a:t>open</a:t>
            </a:r>
            <a:r>
              <a:rPr lang="hr-HR" dirty="0"/>
              <a:t> </a:t>
            </a:r>
            <a:r>
              <a:rPr lang="hr-HR" dirty="0" err="1"/>
              <a:t>science</a:t>
            </a:r>
            <a:endParaRPr lang="hr-HR" dirty="0"/>
          </a:p>
          <a:p>
            <a:r>
              <a:rPr lang="hr-HR" dirty="0" err="1"/>
              <a:t>evaluate</a:t>
            </a:r>
            <a:r>
              <a:rPr lang="hr-HR" dirty="0"/>
              <a:t> </a:t>
            </a:r>
            <a:r>
              <a:rPr lang="hr-HR" dirty="0" err="1"/>
              <a:t>other</a:t>
            </a:r>
            <a:r>
              <a:rPr lang="hr-HR" dirty="0"/>
              <a:t> </a:t>
            </a:r>
            <a:r>
              <a:rPr lang="hr-HR" dirty="0" err="1"/>
              <a:t>types</a:t>
            </a:r>
            <a:r>
              <a:rPr lang="hr-HR" dirty="0"/>
              <a:t> </a:t>
            </a:r>
            <a:r>
              <a:rPr lang="hr-HR" dirty="0" err="1"/>
              <a:t>of</a:t>
            </a:r>
            <a:r>
              <a:rPr lang="hr-HR" dirty="0"/>
              <a:t> </a:t>
            </a:r>
            <a:r>
              <a:rPr lang="hr-HR" dirty="0" err="1"/>
              <a:t>impact</a:t>
            </a:r>
            <a:r>
              <a:rPr lang="hr-HR" dirty="0"/>
              <a:t> (</a:t>
            </a:r>
            <a:r>
              <a:rPr lang="hr-HR" dirty="0" err="1"/>
              <a:t>societal</a:t>
            </a:r>
            <a:r>
              <a:rPr lang="hr-HR" dirty="0"/>
              <a:t>, </a:t>
            </a:r>
            <a:r>
              <a:rPr lang="hr-HR" dirty="0" err="1"/>
              <a:t>economic</a:t>
            </a:r>
            <a:r>
              <a:rPr lang="hr-HR" dirty="0"/>
              <a:t>, </a:t>
            </a:r>
            <a:r>
              <a:rPr lang="hr-HR" dirty="0" err="1"/>
              <a:t>academic</a:t>
            </a:r>
            <a:r>
              <a:rPr lang="hr-HR" dirty="0"/>
              <a:t>...)</a:t>
            </a:r>
          </a:p>
          <a:p>
            <a:r>
              <a:rPr lang="hr-HR" dirty="0" err="1"/>
              <a:t>stimulate</a:t>
            </a:r>
            <a:r>
              <a:rPr lang="hr-HR" dirty="0"/>
              <a:t> </a:t>
            </a:r>
            <a:r>
              <a:rPr lang="hr-HR" dirty="0" err="1"/>
              <a:t>quality</a:t>
            </a:r>
            <a:r>
              <a:rPr lang="hr-HR" dirty="0"/>
              <a:t> </a:t>
            </a:r>
            <a:r>
              <a:rPr lang="hr-HR" dirty="0" err="1"/>
              <a:t>of</a:t>
            </a:r>
            <a:r>
              <a:rPr lang="hr-HR" dirty="0"/>
              <a:t> </a:t>
            </a:r>
            <a:r>
              <a:rPr lang="hr-HR" dirty="0" err="1"/>
              <a:t>research</a:t>
            </a:r>
            <a:r>
              <a:rPr lang="hr-HR" dirty="0"/>
              <a:t> </a:t>
            </a:r>
            <a:r>
              <a:rPr lang="hr-HR" dirty="0" err="1"/>
              <a:t>and</a:t>
            </a:r>
            <a:r>
              <a:rPr lang="hr-HR" dirty="0"/>
              <a:t> </a:t>
            </a:r>
            <a:r>
              <a:rPr lang="hr-HR" dirty="0" err="1"/>
              <a:t>good</a:t>
            </a:r>
            <a:r>
              <a:rPr lang="hr-HR" dirty="0"/>
              <a:t> </a:t>
            </a:r>
            <a:r>
              <a:rPr lang="hr-HR" dirty="0" err="1"/>
              <a:t>research</a:t>
            </a:r>
            <a:r>
              <a:rPr lang="hr-HR" dirty="0"/>
              <a:t> </a:t>
            </a:r>
            <a:r>
              <a:rPr lang="hr-HR" dirty="0" err="1"/>
              <a:t>practices</a:t>
            </a:r>
            <a:endParaRPr lang="hr-HR" dirty="0"/>
          </a:p>
          <a:p>
            <a:r>
              <a:rPr lang="hr-HR" dirty="0" err="1"/>
              <a:t>value</a:t>
            </a:r>
            <a:r>
              <a:rPr lang="hr-HR" dirty="0"/>
              <a:t> </a:t>
            </a:r>
            <a:r>
              <a:rPr lang="hr-HR" dirty="0" err="1"/>
              <a:t>diversity</a:t>
            </a:r>
            <a:r>
              <a:rPr lang="hr-HR" dirty="0"/>
              <a:t> </a:t>
            </a:r>
            <a:r>
              <a:rPr lang="hr-HR" dirty="0" err="1"/>
              <a:t>in</a:t>
            </a:r>
            <a:r>
              <a:rPr lang="hr-HR" dirty="0"/>
              <a:t> </a:t>
            </a:r>
            <a:r>
              <a:rPr lang="hr-HR" dirty="0" err="1"/>
              <a:t>research</a:t>
            </a:r>
            <a:r>
              <a:rPr lang="hr-HR" dirty="0"/>
              <a:t> </a:t>
            </a:r>
            <a:r>
              <a:rPr lang="hr-HR" dirty="0" err="1"/>
              <a:t>activities</a:t>
            </a:r>
            <a:r>
              <a:rPr lang="hr-HR" dirty="0"/>
              <a:t>, </a:t>
            </a:r>
            <a:r>
              <a:rPr lang="hr-HR" dirty="0" err="1"/>
              <a:t>outputs</a:t>
            </a:r>
            <a:r>
              <a:rPr lang="hr-HR" dirty="0"/>
              <a:t>...</a:t>
            </a:r>
          </a:p>
          <a:p>
            <a:endParaRPr lang="hr-HR" dirty="0"/>
          </a:p>
          <a:p>
            <a:r>
              <a:rPr lang="hr-HR" dirty="0" err="1"/>
              <a:t>if</a:t>
            </a:r>
            <a:r>
              <a:rPr lang="hr-HR" dirty="0"/>
              <a:t> </a:t>
            </a:r>
            <a:r>
              <a:rPr lang="hr-HR" dirty="0" err="1"/>
              <a:t>quanititative</a:t>
            </a:r>
            <a:r>
              <a:rPr lang="hr-HR" dirty="0"/>
              <a:t>: </a:t>
            </a:r>
            <a:r>
              <a:rPr lang="hr-HR" dirty="0" err="1"/>
              <a:t>combination</a:t>
            </a:r>
            <a:r>
              <a:rPr lang="hr-HR" dirty="0"/>
              <a:t> </a:t>
            </a:r>
            <a:r>
              <a:rPr lang="hr-HR" dirty="0" err="1"/>
              <a:t>of</a:t>
            </a:r>
            <a:r>
              <a:rPr lang="hr-HR" dirty="0"/>
              <a:t> </a:t>
            </a:r>
            <a:r>
              <a:rPr lang="hr-HR" dirty="0" err="1"/>
              <a:t>different</a:t>
            </a:r>
            <a:r>
              <a:rPr lang="hr-HR" dirty="0"/>
              <a:t> </a:t>
            </a:r>
            <a:r>
              <a:rPr lang="hr-HR" dirty="0" err="1"/>
              <a:t>indicators</a:t>
            </a:r>
            <a:r>
              <a:rPr lang="hr-HR" dirty="0"/>
              <a:t>, </a:t>
            </a:r>
            <a:r>
              <a:rPr lang="hr-HR" dirty="0" err="1"/>
              <a:t>only</a:t>
            </a:r>
            <a:r>
              <a:rPr lang="hr-HR" dirty="0"/>
              <a:t> at </a:t>
            </a:r>
            <a:r>
              <a:rPr lang="hr-HR" dirty="0" err="1"/>
              <a:t>broad</a:t>
            </a:r>
            <a:r>
              <a:rPr lang="hr-HR" dirty="0"/>
              <a:t> </a:t>
            </a:r>
            <a:r>
              <a:rPr lang="hr-HR" dirty="0" err="1"/>
              <a:t>aggregation</a:t>
            </a:r>
            <a:r>
              <a:rPr lang="hr-HR" dirty="0"/>
              <a:t> </a:t>
            </a:r>
            <a:r>
              <a:rPr lang="hr-HR" dirty="0" err="1"/>
              <a:t>level</a:t>
            </a:r>
            <a:r>
              <a:rPr lang="hr-HR" dirty="0"/>
              <a:t> (</a:t>
            </a:r>
            <a:r>
              <a:rPr lang="hr-HR" dirty="0" err="1"/>
              <a:t>not</a:t>
            </a:r>
            <a:r>
              <a:rPr lang="hr-HR" dirty="0"/>
              <a:t> </a:t>
            </a:r>
            <a:r>
              <a:rPr lang="hr-HR" dirty="0" err="1"/>
              <a:t>individual</a:t>
            </a:r>
            <a:r>
              <a:rPr lang="hr-HR" dirty="0"/>
              <a:t>), </a:t>
            </a:r>
            <a:r>
              <a:rPr lang="hr-HR" dirty="0" err="1"/>
              <a:t>in</a:t>
            </a:r>
            <a:r>
              <a:rPr lang="hr-HR" dirty="0"/>
              <a:t> line </a:t>
            </a:r>
            <a:r>
              <a:rPr lang="hr-HR" dirty="0" err="1"/>
              <a:t>with</a:t>
            </a:r>
            <a:r>
              <a:rPr lang="hr-HR" dirty="0"/>
              <a:t> </a:t>
            </a:r>
            <a:r>
              <a:rPr lang="hr-HR" dirty="0" err="1"/>
              <a:t>objective</a:t>
            </a:r>
            <a:r>
              <a:rPr lang="hr-HR" dirty="0"/>
              <a:t> </a:t>
            </a:r>
            <a:r>
              <a:rPr lang="hr-HR" dirty="0" err="1"/>
              <a:t>of</a:t>
            </a:r>
            <a:r>
              <a:rPr lang="hr-HR" dirty="0"/>
              <a:t> </a:t>
            </a:r>
            <a:r>
              <a:rPr lang="hr-HR" dirty="0" err="1"/>
              <a:t>evaluation</a:t>
            </a:r>
            <a:r>
              <a:rPr lang="hr-HR" dirty="0"/>
              <a:t> (</a:t>
            </a:r>
            <a:r>
              <a:rPr lang="hr-HR" dirty="0" err="1"/>
              <a:t>what</a:t>
            </a:r>
            <a:r>
              <a:rPr lang="hr-HR" dirty="0"/>
              <a:t> </a:t>
            </a:r>
            <a:r>
              <a:rPr lang="hr-HR" dirty="0" err="1"/>
              <a:t>we</a:t>
            </a:r>
            <a:r>
              <a:rPr lang="hr-HR" dirty="0"/>
              <a:t> </a:t>
            </a:r>
            <a:r>
              <a:rPr lang="hr-HR" dirty="0" err="1"/>
              <a:t>want</a:t>
            </a:r>
            <a:r>
              <a:rPr lang="hr-HR" dirty="0"/>
              <a:t> to </a:t>
            </a:r>
            <a:r>
              <a:rPr lang="hr-HR" dirty="0" err="1"/>
              <a:t>achieve</a:t>
            </a:r>
            <a:r>
              <a:rPr lang="hr-HR" dirty="0"/>
              <a:t>? </a:t>
            </a:r>
            <a:r>
              <a:rPr lang="hr-HR" dirty="0" err="1"/>
              <a:t>what</a:t>
            </a:r>
            <a:r>
              <a:rPr lang="hr-HR" dirty="0"/>
              <a:t> </a:t>
            </a:r>
            <a:r>
              <a:rPr lang="hr-HR" dirty="0" err="1"/>
              <a:t>is</a:t>
            </a:r>
            <a:r>
              <a:rPr lang="hr-HR" dirty="0"/>
              <a:t> </a:t>
            </a:r>
            <a:r>
              <a:rPr lang="hr-HR" dirty="0" err="1"/>
              <a:t>important</a:t>
            </a:r>
            <a:r>
              <a:rPr lang="hr-HR" dirty="0"/>
              <a:t>?)</a:t>
            </a:r>
            <a:endParaRPr lang="en-GB" dirty="0"/>
          </a:p>
        </p:txBody>
      </p:sp>
    </p:spTree>
    <p:extLst>
      <p:ext uri="{BB962C8B-B14F-4D97-AF65-F5344CB8AC3E}">
        <p14:creationId xmlns:p14="http://schemas.microsoft.com/office/powerpoint/2010/main" val="25579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303-5839-4FB3-8358-C2AFF68960FC}"/>
              </a:ext>
            </a:extLst>
          </p:cNvPr>
          <p:cNvSpPr>
            <a:spLocks noGrp="1"/>
          </p:cNvSpPr>
          <p:nvPr>
            <p:ph type="title"/>
          </p:nvPr>
        </p:nvSpPr>
        <p:spPr/>
        <p:txBody>
          <a:bodyPr/>
          <a:lstStyle/>
          <a:p>
            <a:r>
              <a:rPr lang="hr-HR" dirty="0" err="1"/>
              <a:t>Widening</a:t>
            </a:r>
            <a:r>
              <a:rPr lang="hr-HR" dirty="0"/>
              <a:t> </a:t>
            </a:r>
            <a:r>
              <a:rPr lang="hr-HR" dirty="0" err="1"/>
              <a:t>qualitative</a:t>
            </a:r>
            <a:r>
              <a:rPr lang="hr-HR" dirty="0"/>
              <a:t> </a:t>
            </a:r>
            <a:r>
              <a:rPr lang="hr-HR" dirty="0" err="1"/>
              <a:t>part</a:t>
            </a:r>
            <a:r>
              <a:rPr lang="hr-HR" dirty="0"/>
              <a:t> </a:t>
            </a:r>
            <a:r>
              <a:rPr lang="hr-HR" dirty="0" err="1"/>
              <a:t>of</a:t>
            </a:r>
            <a:r>
              <a:rPr lang="hr-HR" dirty="0"/>
              <a:t> </a:t>
            </a:r>
            <a:r>
              <a:rPr lang="hr-HR" dirty="0" err="1"/>
              <a:t>the</a:t>
            </a:r>
            <a:r>
              <a:rPr lang="hr-HR" dirty="0"/>
              <a:t> </a:t>
            </a:r>
            <a:r>
              <a:rPr lang="hr-HR" dirty="0" err="1"/>
              <a:t>research</a:t>
            </a:r>
            <a:r>
              <a:rPr lang="hr-HR" dirty="0"/>
              <a:t> </a:t>
            </a:r>
            <a:r>
              <a:rPr lang="hr-HR" dirty="0" err="1"/>
              <a:t>evaluation</a:t>
            </a:r>
            <a:endParaRPr lang="en-GB" dirty="0"/>
          </a:p>
        </p:txBody>
      </p:sp>
      <p:sp>
        <p:nvSpPr>
          <p:cNvPr id="3" name="Content Placeholder 2">
            <a:extLst>
              <a:ext uri="{FF2B5EF4-FFF2-40B4-BE49-F238E27FC236}">
                <a16:creationId xmlns:a16="http://schemas.microsoft.com/office/drawing/2014/main" id="{79ABF0D3-BE07-4ADC-9DFC-C637DA98003B}"/>
              </a:ext>
            </a:extLst>
          </p:cNvPr>
          <p:cNvSpPr>
            <a:spLocks noGrp="1"/>
          </p:cNvSpPr>
          <p:nvPr>
            <p:ph idx="1"/>
          </p:nvPr>
        </p:nvSpPr>
        <p:spPr>
          <a:xfrm>
            <a:off x="680321" y="2336872"/>
            <a:ext cx="10518110" cy="4205817"/>
          </a:xfrm>
        </p:spPr>
        <p:txBody>
          <a:bodyPr>
            <a:normAutofit/>
          </a:bodyPr>
          <a:lstStyle/>
          <a:p>
            <a:r>
              <a:rPr lang="hr-HR" dirty="0"/>
              <a:t>Open </a:t>
            </a:r>
            <a:r>
              <a:rPr lang="hr-HR" dirty="0" err="1"/>
              <a:t>Peer</a:t>
            </a:r>
            <a:r>
              <a:rPr lang="hr-HR" dirty="0"/>
              <a:t> </a:t>
            </a:r>
            <a:r>
              <a:rPr lang="hr-HR" dirty="0" err="1"/>
              <a:t>Review</a:t>
            </a:r>
            <a:r>
              <a:rPr lang="hr-HR" dirty="0"/>
              <a:t>, </a:t>
            </a:r>
            <a:r>
              <a:rPr lang="hr-HR" dirty="0" err="1"/>
              <a:t>with</a:t>
            </a:r>
            <a:r>
              <a:rPr lang="hr-HR" dirty="0"/>
              <a:t> </a:t>
            </a:r>
            <a:r>
              <a:rPr lang="hr-HR" dirty="0" err="1"/>
              <a:t>community</a:t>
            </a:r>
            <a:r>
              <a:rPr lang="hr-HR" dirty="0"/>
              <a:t> </a:t>
            </a:r>
            <a:r>
              <a:rPr lang="hr-HR" dirty="0" err="1"/>
              <a:t>contribution</a:t>
            </a:r>
            <a:r>
              <a:rPr lang="hr-HR" dirty="0"/>
              <a:t>, more </a:t>
            </a:r>
            <a:r>
              <a:rPr lang="hr-HR" dirty="0" err="1"/>
              <a:t>holistic</a:t>
            </a:r>
            <a:r>
              <a:rPr lang="hr-HR" dirty="0"/>
              <a:t> </a:t>
            </a:r>
            <a:r>
              <a:rPr lang="hr-HR" dirty="0" err="1"/>
              <a:t>approach</a:t>
            </a:r>
            <a:endParaRPr lang="hr-HR" dirty="0"/>
          </a:p>
          <a:p>
            <a:r>
              <a:rPr lang="hr-HR" dirty="0"/>
              <a:t>post-</a:t>
            </a:r>
            <a:r>
              <a:rPr lang="hr-HR" dirty="0" err="1"/>
              <a:t>publication</a:t>
            </a:r>
            <a:r>
              <a:rPr lang="hr-HR" dirty="0"/>
              <a:t> </a:t>
            </a:r>
            <a:r>
              <a:rPr lang="hr-HR" dirty="0" err="1"/>
              <a:t>peer</a:t>
            </a:r>
            <a:r>
              <a:rPr lang="hr-HR" dirty="0"/>
              <a:t> </a:t>
            </a:r>
            <a:r>
              <a:rPr lang="hr-HR" dirty="0" err="1"/>
              <a:t>review</a:t>
            </a:r>
            <a:endParaRPr lang="hr-HR" dirty="0"/>
          </a:p>
          <a:p>
            <a:r>
              <a:rPr lang="hr-HR" dirty="0" err="1"/>
              <a:t>group</a:t>
            </a:r>
            <a:r>
              <a:rPr lang="hr-HR" dirty="0"/>
              <a:t> </a:t>
            </a:r>
            <a:r>
              <a:rPr lang="hr-HR" dirty="0" err="1"/>
              <a:t>of</a:t>
            </a:r>
            <a:r>
              <a:rPr lang="hr-HR" dirty="0"/>
              <a:t> </a:t>
            </a:r>
            <a:r>
              <a:rPr lang="hr-HR" dirty="0" err="1"/>
              <a:t>expert-evaluators</a:t>
            </a:r>
            <a:r>
              <a:rPr lang="hr-HR" dirty="0"/>
              <a:t> </a:t>
            </a:r>
            <a:r>
              <a:rPr lang="hr-HR" dirty="0" err="1"/>
              <a:t>evaluating</a:t>
            </a:r>
            <a:r>
              <a:rPr lang="hr-HR" dirty="0"/>
              <a:t> </a:t>
            </a:r>
            <a:r>
              <a:rPr lang="hr-HR" dirty="0" err="1"/>
              <a:t>achievements</a:t>
            </a:r>
            <a:r>
              <a:rPr lang="hr-HR" dirty="0"/>
              <a:t>, </a:t>
            </a:r>
            <a:r>
              <a:rPr lang="hr-HR" dirty="0" err="1"/>
              <a:t>not</a:t>
            </a:r>
            <a:r>
              <a:rPr lang="hr-HR" dirty="0"/>
              <a:t> </a:t>
            </a:r>
            <a:r>
              <a:rPr lang="hr-HR" dirty="0" err="1"/>
              <a:t>the</a:t>
            </a:r>
            <a:r>
              <a:rPr lang="hr-HR" dirty="0"/>
              <a:t> list </a:t>
            </a:r>
            <a:r>
              <a:rPr lang="hr-HR" dirty="0" err="1"/>
              <a:t>of</a:t>
            </a:r>
            <a:r>
              <a:rPr lang="hr-HR" dirty="0"/>
              <a:t> </a:t>
            </a:r>
            <a:r>
              <a:rPr lang="hr-HR" dirty="0" err="1"/>
              <a:t>outputs</a:t>
            </a:r>
            <a:endParaRPr lang="hr-HR" dirty="0"/>
          </a:p>
          <a:p>
            <a:r>
              <a:rPr lang="hr-HR" dirty="0" err="1"/>
              <a:t>evaluation</a:t>
            </a:r>
            <a:r>
              <a:rPr lang="hr-HR" dirty="0"/>
              <a:t> </a:t>
            </a:r>
            <a:r>
              <a:rPr lang="hr-HR" dirty="0" err="1"/>
              <a:t>which</a:t>
            </a:r>
            <a:r>
              <a:rPr lang="hr-HR" dirty="0"/>
              <a:t> </a:t>
            </a:r>
            <a:r>
              <a:rPr lang="hr-HR" dirty="0" err="1"/>
              <a:t>allows</a:t>
            </a:r>
            <a:r>
              <a:rPr lang="hr-HR" dirty="0"/>
              <a:t> </a:t>
            </a:r>
            <a:r>
              <a:rPr lang="hr-HR" dirty="0" err="1"/>
              <a:t>different</a:t>
            </a:r>
            <a:r>
              <a:rPr lang="hr-HR" dirty="0"/>
              <a:t> </a:t>
            </a:r>
            <a:r>
              <a:rPr lang="hr-HR" dirty="0" err="1"/>
              <a:t>kinds</a:t>
            </a:r>
            <a:r>
              <a:rPr lang="hr-HR" dirty="0"/>
              <a:t> </a:t>
            </a:r>
            <a:r>
              <a:rPr lang="hr-HR" dirty="0" err="1"/>
              <a:t>of</a:t>
            </a:r>
            <a:r>
              <a:rPr lang="hr-HR" dirty="0"/>
              <a:t> </a:t>
            </a:r>
            <a:r>
              <a:rPr lang="hr-HR" dirty="0" err="1"/>
              <a:t>careers</a:t>
            </a:r>
            <a:r>
              <a:rPr lang="hr-HR" dirty="0"/>
              <a:t>, </a:t>
            </a:r>
            <a:r>
              <a:rPr lang="hr-HR" dirty="0" err="1"/>
              <a:t>different</a:t>
            </a:r>
            <a:r>
              <a:rPr lang="hr-HR" dirty="0"/>
              <a:t> </a:t>
            </a:r>
            <a:r>
              <a:rPr lang="hr-HR" dirty="0" err="1"/>
              <a:t>activities</a:t>
            </a:r>
            <a:endParaRPr lang="hr-HR" dirty="0"/>
          </a:p>
          <a:p>
            <a:r>
              <a:rPr lang="hr-HR" dirty="0" err="1"/>
              <a:t>fostering</a:t>
            </a:r>
            <a:r>
              <a:rPr lang="hr-HR" dirty="0"/>
              <a:t> </a:t>
            </a:r>
            <a:r>
              <a:rPr lang="hr-HR" dirty="0" err="1"/>
              <a:t>collaboration</a:t>
            </a:r>
            <a:endParaRPr lang="hr-HR" dirty="0"/>
          </a:p>
          <a:p>
            <a:r>
              <a:rPr lang="hr-HR" dirty="0" err="1"/>
              <a:t>lowering</a:t>
            </a:r>
            <a:r>
              <a:rPr lang="hr-HR" dirty="0"/>
              <a:t> </a:t>
            </a:r>
            <a:r>
              <a:rPr lang="hr-HR" dirty="0" err="1"/>
              <a:t>the</a:t>
            </a:r>
            <a:r>
              <a:rPr lang="hr-HR" dirty="0"/>
              <a:t> </a:t>
            </a:r>
            <a:r>
              <a:rPr lang="hr-HR" dirty="0" err="1"/>
              <a:t>competition</a:t>
            </a:r>
            <a:r>
              <a:rPr lang="hr-HR" dirty="0"/>
              <a:t>!</a:t>
            </a:r>
          </a:p>
          <a:p>
            <a:r>
              <a:rPr lang="hr-HR" dirty="0" err="1"/>
              <a:t>making</a:t>
            </a:r>
            <a:r>
              <a:rPr lang="hr-HR" dirty="0"/>
              <a:t> </a:t>
            </a:r>
            <a:r>
              <a:rPr lang="hr-HR" dirty="0" err="1"/>
              <a:t>researchers</a:t>
            </a:r>
            <a:r>
              <a:rPr lang="hr-HR" dirty="0"/>
              <a:t> </a:t>
            </a:r>
            <a:r>
              <a:rPr lang="hr-HR" dirty="0" err="1"/>
              <a:t>proud</a:t>
            </a:r>
            <a:r>
              <a:rPr lang="hr-HR" dirty="0"/>
              <a:t> for </a:t>
            </a:r>
            <a:r>
              <a:rPr lang="hr-HR" dirty="0" err="1"/>
              <a:t>their</a:t>
            </a:r>
            <a:r>
              <a:rPr lang="hr-HR" dirty="0"/>
              <a:t> </a:t>
            </a:r>
            <a:r>
              <a:rPr lang="hr-HR" dirty="0" err="1"/>
              <a:t>achievements</a:t>
            </a:r>
            <a:endParaRPr lang="en-GB" dirty="0"/>
          </a:p>
        </p:txBody>
      </p:sp>
    </p:spTree>
    <p:extLst>
      <p:ext uri="{BB962C8B-B14F-4D97-AF65-F5344CB8AC3E}">
        <p14:creationId xmlns:p14="http://schemas.microsoft.com/office/powerpoint/2010/main" val="359607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E1C7-32C6-427E-BB59-C31F1F04178E}"/>
              </a:ext>
            </a:extLst>
          </p:cNvPr>
          <p:cNvSpPr>
            <a:spLocks noGrp="1"/>
          </p:cNvSpPr>
          <p:nvPr>
            <p:ph type="title"/>
          </p:nvPr>
        </p:nvSpPr>
        <p:spPr/>
        <p:txBody>
          <a:bodyPr>
            <a:normAutofit fontScale="90000"/>
          </a:bodyPr>
          <a:lstStyle/>
          <a:p>
            <a:r>
              <a:rPr lang="en-GB" b="1" dirty="0"/>
              <a:t>ERAC Guideline Paper Research evaluation in a context of Open Science and gender equality</a:t>
            </a:r>
            <a:endParaRPr lang="en-GB" dirty="0"/>
          </a:p>
        </p:txBody>
      </p:sp>
      <p:sp>
        <p:nvSpPr>
          <p:cNvPr id="3" name="Content Placeholder 2">
            <a:extLst>
              <a:ext uri="{FF2B5EF4-FFF2-40B4-BE49-F238E27FC236}">
                <a16:creationId xmlns:a16="http://schemas.microsoft.com/office/drawing/2014/main" id="{EFE41C4D-0BB4-430A-B68D-25E6791861F8}"/>
              </a:ext>
            </a:extLst>
          </p:cNvPr>
          <p:cNvSpPr>
            <a:spLocks noGrp="1"/>
          </p:cNvSpPr>
          <p:nvPr>
            <p:ph idx="1"/>
          </p:nvPr>
        </p:nvSpPr>
        <p:spPr/>
        <p:txBody>
          <a:bodyPr>
            <a:normAutofit/>
          </a:bodyPr>
          <a:lstStyle/>
          <a:p>
            <a:r>
              <a:rPr lang="en-GB" dirty="0"/>
              <a:t>Foster the </a:t>
            </a:r>
            <a:r>
              <a:rPr lang="en-GB" b="1" dirty="0"/>
              <a:t>diversity</a:t>
            </a:r>
            <a:r>
              <a:rPr lang="en-GB" dirty="0"/>
              <a:t> of open research ecosystems</a:t>
            </a:r>
          </a:p>
          <a:p>
            <a:r>
              <a:rPr lang="en-GB" dirty="0"/>
              <a:t>Promote </a:t>
            </a:r>
            <a:r>
              <a:rPr lang="en-GB" b="1" dirty="0"/>
              <a:t>inclusiveness</a:t>
            </a:r>
            <a:r>
              <a:rPr lang="en-GB" dirty="0"/>
              <a:t> and collective involvement in the design of Open Science and research evaluation policies;</a:t>
            </a:r>
          </a:p>
          <a:p>
            <a:r>
              <a:rPr lang="en-GB" dirty="0"/>
              <a:t>Encourage a </a:t>
            </a:r>
            <a:r>
              <a:rPr lang="en-GB" b="1" dirty="0"/>
              <a:t>responsible</a:t>
            </a:r>
            <a:r>
              <a:rPr lang="en-GB" dirty="0"/>
              <a:t> attitude in research evaluation;</a:t>
            </a:r>
          </a:p>
          <a:p>
            <a:r>
              <a:rPr lang="en-GB" dirty="0"/>
              <a:t>Foster </a:t>
            </a:r>
            <a:r>
              <a:rPr lang="en-GB" b="1" dirty="0"/>
              <a:t>transparency </a:t>
            </a:r>
            <a:r>
              <a:rPr lang="en-GB" dirty="0"/>
              <a:t>in research evaluation and trustworthiness in the added value of Open Science and </a:t>
            </a:r>
            <a:r>
              <a:rPr lang="en-GB" b="1" dirty="0"/>
              <a:t>gender equality</a:t>
            </a:r>
            <a:r>
              <a:rPr lang="en-GB" dirty="0"/>
              <a:t>;</a:t>
            </a:r>
          </a:p>
          <a:p>
            <a:r>
              <a:rPr lang="en-GB" dirty="0"/>
              <a:t>Provide the right </a:t>
            </a:r>
            <a:r>
              <a:rPr lang="en-GB" b="1" dirty="0"/>
              <a:t>incentives</a:t>
            </a:r>
            <a:r>
              <a:rPr lang="en-GB" dirty="0"/>
              <a:t> through evaluation</a:t>
            </a:r>
            <a:r>
              <a:rPr lang="hr-HR" dirty="0"/>
              <a:t> - </a:t>
            </a:r>
            <a:endParaRPr lang="en-GB" dirty="0"/>
          </a:p>
          <a:p>
            <a:r>
              <a:rPr lang="en-GB" dirty="0"/>
              <a:t>Create a virtuous circle between</a:t>
            </a:r>
            <a:r>
              <a:rPr lang="en-GB" b="1" dirty="0"/>
              <a:t> training</a:t>
            </a:r>
            <a:r>
              <a:rPr lang="en-GB" dirty="0"/>
              <a:t> and evaluation.</a:t>
            </a:r>
          </a:p>
          <a:p>
            <a:endParaRPr lang="en-GB" dirty="0"/>
          </a:p>
        </p:txBody>
      </p:sp>
    </p:spTree>
    <p:extLst>
      <p:ext uri="{BB962C8B-B14F-4D97-AF65-F5344CB8AC3E}">
        <p14:creationId xmlns:p14="http://schemas.microsoft.com/office/powerpoint/2010/main" val="410119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 Francisco Declaration on Research Assessment - Wikipedia">
            <a:extLst>
              <a:ext uri="{FF2B5EF4-FFF2-40B4-BE49-F238E27FC236}">
                <a16:creationId xmlns:a16="http://schemas.microsoft.com/office/drawing/2014/main" id="{D969CF2F-FB97-46A7-9141-5258D21FE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090" y="199696"/>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DF) The Leiden Manifesto for research metrics">
            <a:extLst>
              <a:ext uri="{FF2B5EF4-FFF2-40B4-BE49-F238E27FC236}">
                <a16:creationId xmlns:a16="http://schemas.microsoft.com/office/drawing/2014/main" id="{80D60A79-A65B-4FB7-9074-57B56E77E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650" y="0"/>
            <a:ext cx="52133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lan S&amp;#39; and &amp;#39;cOAlition S&amp;#39; – Accelerating the transition to full and  immediate Open Access to scientific publications">
            <a:extLst>
              <a:ext uri="{FF2B5EF4-FFF2-40B4-BE49-F238E27FC236}">
                <a16:creationId xmlns:a16="http://schemas.microsoft.com/office/drawing/2014/main" id="{B3C38DEE-A12E-443E-B7F8-573001241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851" y="3519652"/>
            <a:ext cx="4729326" cy="333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03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voluzione a Ghent: meno burocrazia, ranking e valutazione. Più libertà e  responsabilità. | ROARS">
            <a:extLst>
              <a:ext uri="{FF2B5EF4-FFF2-40B4-BE49-F238E27FC236}">
                <a16:creationId xmlns:a16="http://schemas.microsoft.com/office/drawing/2014/main" id="{567205BB-39B7-4206-8036-F3B2B975A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0"/>
            <a:ext cx="9759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1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738D-3DA3-4B17-A9D2-7341F32BCC3F}"/>
              </a:ext>
            </a:extLst>
          </p:cNvPr>
          <p:cNvSpPr>
            <a:spLocks noGrp="1"/>
          </p:cNvSpPr>
          <p:nvPr>
            <p:ph type="title"/>
          </p:nvPr>
        </p:nvSpPr>
        <p:spPr/>
        <p:txBody>
          <a:bodyPr/>
          <a:lstStyle/>
          <a:p>
            <a:r>
              <a:rPr lang="hr-HR" dirty="0"/>
              <a:t>University </a:t>
            </a:r>
            <a:r>
              <a:rPr lang="hr-HR" dirty="0" err="1"/>
              <a:t>of</a:t>
            </a:r>
            <a:r>
              <a:rPr lang="hr-HR" dirty="0"/>
              <a:t> </a:t>
            </a:r>
            <a:r>
              <a:rPr lang="hr-HR" dirty="0" err="1"/>
              <a:t>Gent</a:t>
            </a:r>
            <a:endParaRPr lang="en-GB" dirty="0"/>
          </a:p>
        </p:txBody>
      </p:sp>
      <p:sp>
        <p:nvSpPr>
          <p:cNvPr id="3" name="Content Placeholder 2">
            <a:extLst>
              <a:ext uri="{FF2B5EF4-FFF2-40B4-BE49-F238E27FC236}">
                <a16:creationId xmlns:a16="http://schemas.microsoft.com/office/drawing/2014/main" id="{8C14217A-8C90-4D53-825F-5FE177EA0093}"/>
              </a:ext>
            </a:extLst>
          </p:cNvPr>
          <p:cNvSpPr>
            <a:spLocks noGrp="1"/>
          </p:cNvSpPr>
          <p:nvPr>
            <p:ph idx="1"/>
          </p:nvPr>
        </p:nvSpPr>
        <p:spPr/>
        <p:txBody>
          <a:bodyPr/>
          <a:lstStyle/>
          <a:p>
            <a:r>
              <a:rPr lang="en-GB" dirty="0"/>
              <a:t>Personal growth and career guidance</a:t>
            </a:r>
            <a:endParaRPr lang="hr-HR" dirty="0"/>
          </a:p>
          <a:p>
            <a:r>
              <a:rPr lang="en-GB" dirty="0"/>
              <a:t>Self-reflection &amp; dialogue with HR committee</a:t>
            </a:r>
            <a:endParaRPr lang="hr-HR" dirty="0"/>
          </a:p>
          <a:p>
            <a:r>
              <a:rPr lang="en-GB" dirty="0"/>
              <a:t>Administrative simplification and lower evaluation rhythm </a:t>
            </a:r>
            <a:endParaRPr lang="hr-HR" dirty="0"/>
          </a:p>
          <a:p>
            <a:endParaRPr lang="hr-HR" dirty="0"/>
          </a:p>
          <a:p>
            <a:r>
              <a:rPr lang="en-GB" dirty="0"/>
              <a:t>Aim: stimulate more differentiated and complementary careers; allow more time for research, teaching and other academic activities; lower the competition (those who perform well will be promoted)</a:t>
            </a:r>
          </a:p>
        </p:txBody>
      </p:sp>
      <p:sp>
        <p:nvSpPr>
          <p:cNvPr id="4" name="TextBox 3">
            <a:extLst>
              <a:ext uri="{FF2B5EF4-FFF2-40B4-BE49-F238E27FC236}">
                <a16:creationId xmlns:a16="http://schemas.microsoft.com/office/drawing/2014/main" id="{F7C62969-B236-4F63-A8D7-A72617A7F29E}"/>
              </a:ext>
            </a:extLst>
          </p:cNvPr>
          <p:cNvSpPr txBox="1"/>
          <p:nvPr/>
        </p:nvSpPr>
        <p:spPr>
          <a:xfrm>
            <a:off x="7564582" y="6258296"/>
            <a:ext cx="2398815" cy="369332"/>
          </a:xfrm>
          <a:prstGeom prst="rect">
            <a:avLst/>
          </a:prstGeom>
          <a:noFill/>
        </p:spPr>
        <p:txBody>
          <a:bodyPr wrap="square" rtlCol="0">
            <a:spAutoFit/>
          </a:bodyPr>
          <a:lstStyle/>
          <a:p>
            <a:r>
              <a:rPr lang="hr-HR" dirty="0"/>
              <a:t>Nele </a:t>
            </a:r>
            <a:r>
              <a:rPr lang="hr-HR" dirty="0" err="1"/>
              <a:t>Bracke</a:t>
            </a:r>
            <a:r>
              <a:rPr lang="hr-HR" dirty="0"/>
              <a:t>, 2020</a:t>
            </a:r>
            <a:endParaRPr lang="en-GB" dirty="0"/>
          </a:p>
        </p:txBody>
      </p:sp>
    </p:spTree>
    <p:extLst>
      <p:ext uri="{BB962C8B-B14F-4D97-AF65-F5344CB8AC3E}">
        <p14:creationId xmlns:p14="http://schemas.microsoft.com/office/powerpoint/2010/main" val="102669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CB887-D958-4DEF-8185-419F7CF56B9E}"/>
              </a:ext>
            </a:extLst>
          </p:cNvPr>
          <p:cNvPicPr>
            <a:picLocks noChangeAspect="1"/>
          </p:cNvPicPr>
          <p:nvPr/>
        </p:nvPicPr>
        <p:blipFill>
          <a:blip r:embed="rId2"/>
          <a:stretch>
            <a:fillRect/>
          </a:stretch>
        </p:blipFill>
        <p:spPr>
          <a:xfrm>
            <a:off x="1473361" y="0"/>
            <a:ext cx="9245278" cy="6858000"/>
          </a:xfrm>
          <a:prstGeom prst="rect">
            <a:avLst/>
          </a:prstGeom>
        </p:spPr>
      </p:pic>
    </p:spTree>
    <p:extLst>
      <p:ext uri="{BB962C8B-B14F-4D97-AF65-F5344CB8AC3E}">
        <p14:creationId xmlns:p14="http://schemas.microsoft.com/office/powerpoint/2010/main" val="277993282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124</TotalTime>
  <Words>628</Words>
  <Application>Microsoft Office PowerPoint</Application>
  <PresentationFormat>Widescreen</PresentationFormat>
  <Paragraphs>60</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Berlin</vt:lpstr>
      <vt:lpstr>SESSION 1 POST OPEN ACCESS TRANSITION</vt:lpstr>
      <vt:lpstr>If where and how much you publish is a matter of how much you can afford to pay, how should this be reflected in responsible research evaluation?</vt:lpstr>
      <vt:lpstr>Need for changes in the system</vt:lpstr>
      <vt:lpstr>Widening qualitative part of the research evaluation</vt:lpstr>
      <vt:lpstr>ERAC Guideline Paper Research evaluation in a context of Open Science and gender equality</vt:lpstr>
      <vt:lpstr>PowerPoint Presentation</vt:lpstr>
      <vt:lpstr>PowerPoint Presentation</vt:lpstr>
      <vt:lpstr>University of Gent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Jadranka S</dc:creator>
  <cp:lastModifiedBy>Jadranka S</cp:lastModifiedBy>
  <cp:revision>10</cp:revision>
  <dcterms:created xsi:type="dcterms:W3CDTF">2021-09-15T23:27:53Z</dcterms:created>
  <dcterms:modified xsi:type="dcterms:W3CDTF">2021-09-16T01:32:38Z</dcterms:modified>
</cp:coreProperties>
</file>