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DC68-B843-41AA-9110-916542AFF65A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EF2E-8663-4EFE-B87A-A06AB2CE4933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61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DC68-B843-41AA-9110-916542AFF65A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EF2E-8663-4EFE-B87A-A06AB2CE4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20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DC68-B843-41AA-9110-916542AFF65A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EF2E-8663-4EFE-B87A-A06AB2CE4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28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DC68-B843-41AA-9110-916542AFF65A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EF2E-8663-4EFE-B87A-A06AB2CE4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41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DC68-B843-41AA-9110-916542AFF65A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EF2E-8663-4EFE-B87A-A06AB2CE4933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40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DC68-B843-41AA-9110-916542AFF65A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EF2E-8663-4EFE-B87A-A06AB2CE4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31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DC68-B843-41AA-9110-916542AFF65A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EF2E-8663-4EFE-B87A-A06AB2CE4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0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DC68-B843-41AA-9110-916542AFF65A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EF2E-8663-4EFE-B87A-A06AB2CE4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45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DC68-B843-41AA-9110-916542AFF65A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EF2E-8663-4EFE-B87A-A06AB2CE4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10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851DC68-B843-41AA-9110-916542AFF65A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BEEF2E-8663-4EFE-B87A-A06AB2CE4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35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DC68-B843-41AA-9110-916542AFF65A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EF2E-8663-4EFE-B87A-A06AB2CE4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89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851DC68-B843-41AA-9110-916542AFF65A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5BEEF2E-8663-4EFE-B87A-A06AB2CE4933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91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tum.ub.tum.de/doc/1320978/1320978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tum.ub.tum.de/doc/1320978/1320978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tum.ub.tum.de/doc/1320978/1320978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3FFC3-F6D6-47D7-8A28-6F7D0D3C7F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705686"/>
            <a:ext cx="10058400" cy="1723314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/>
              <a:t>Digital Reference Management: Tools and Techniques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B7124-3D1D-4AA6-946F-216572CC1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GB" b="1" dirty="0"/>
              <a:t>Tomislav </a:t>
            </a:r>
            <a:r>
              <a:rPr lang="en-GB" b="1" dirty="0" err="1"/>
              <a:t>Ivanjko</a:t>
            </a:r>
            <a:r>
              <a:rPr lang="en-GB" b="1" dirty="0"/>
              <a:t>, PhD, Assistant Professor</a:t>
            </a:r>
            <a:br>
              <a:rPr lang="en-GB" dirty="0"/>
            </a:br>
            <a:r>
              <a:rPr lang="en-GB" i="1" dirty="0"/>
              <a:t>University of Zagreb</a:t>
            </a:r>
            <a:br>
              <a:rPr lang="en-GB" i="1" dirty="0"/>
            </a:br>
            <a:r>
              <a:rPr lang="en-GB" i="1" dirty="0"/>
              <a:t>Faculty of Humanities and Social Sciences</a:t>
            </a:r>
            <a:br>
              <a:rPr lang="en-GB" i="1" dirty="0"/>
            </a:br>
            <a:r>
              <a:rPr lang="en-GB" i="1" dirty="0"/>
              <a:t>Department of Information and Communication Sciences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DF8571-3227-410B-8002-8F87490A0A02}"/>
              </a:ext>
            </a:extLst>
          </p:cNvPr>
          <p:cNvSpPr txBox="1"/>
          <p:nvPr/>
        </p:nvSpPr>
        <p:spPr>
          <a:xfrm>
            <a:off x="386499" y="6400800"/>
            <a:ext cx="1180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PUBMET2021 - The 8th Conference on Scholarly Communication and Publishing in the Context of Open Science </a:t>
            </a:r>
          </a:p>
        </p:txBody>
      </p:sp>
    </p:spTree>
    <p:extLst>
      <p:ext uri="{BB962C8B-B14F-4D97-AF65-F5344CB8AC3E}">
        <p14:creationId xmlns:p14="http://schemas.microsoft.com/office/powerpoint/2010/main" val="2988199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92B7-DCE3-40E7-A3EE-38510130A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Why</a:t>
            </a:r>
            <a:r>
              <a:rPr lang="hr-HR" dirty="0"/>
              <a:t> </a:t>
            </a:r>
            <a:r>
              <a:rPr lang="hr-HR" dirty="0">
                <a:solidFill>
                  <a:srgbClr val="C00000"/>
                </a:solidFill>
              </a:rPr>
              <a:t>Z</a:t>
            </a:r>
            <a:r>
              <a:rPr lang="hr-HR" dirty="0"/>
              <a:t>otero?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7792D9-2C89-41D8-B281-66879C0D7322}"/>
              </a:ext>
            </a:extLst>
          </p:cNvPr>
          <p:cNvSpPr/>
          <p:nvPr/>
        </p:nvSpPr>
        <p:spPr>
          <a:xfrm>
            <a:off x="9683493" y="5987534"/>
            <a:ext cx="2508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https://www.zotero.org/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D9BA3F-239F-4683-BF58-2420F5A73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027" y="1781294"/>
            <a:ext cx="10866443" cy="387051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141F854-25B9-47A7-866C-1173D2895B62}"/>
              </a:ext>
            </a:extLst>
          </p:cNvPr>
          <p:cNvSpPr txBox="1"/>
          <p:nvPr/>
        </p:nvSpPr>
        <p:spPr>
          <a:xfrm>
            <a:off x="386499" y="6400800"/>
            <a:ext cx="1180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PUBMET2021 - The 8th Conference on Scholarly Communication and Publishing in the Context of Open Science </a:t>
            </a:r>
          </a:p>
        </p:txBody>
      </p:sp>
    </p:spTree>
    <p:extLst>
      <p:ext uri="{BB962C8B-B14F-4D97-AF65-F5344CB8AC3E}">
        <p14:creationId xmlns:p14="http://schemas.microsoft.com/office/powerpoint/2010/main" val="250406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92B7-DCE3-40E7-A3EE-38510130A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Why</a:t>
            </a:r>
            <a:r>
              <a:rPr lang="hr-HR" dirty="0"/>
              <a:t> </a:t>
            </a:r>
            <a:r>
              <a:rPr lang="hr-HR" dirty="0">
                <a:solidFill>
                  <a:srgbClr val="C00000"/>
                </a:solidFill>
              </a:rPr>
              <a:t>Z</a:t>
            </a:r>
            <a:r>
              <a:rPr lang="hr-HR" dirty="0"/>
              <a:t>otero?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C04661-2D98-44BE-BCE5-38A3B7EEB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214" y="1775529"/>
            <a:ext cx="9907571" cy="409022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759BDF3-5051-4601-9839-A1C4D3488092}"/>
              </a:ext>
            </a:extLst>
          </p:cNvPr>
          <p:cNvSpPr/>
          <p:nvPr/>
        </p:nvSpPr>
        <p:spPr>
          <a:xfrm>
            <a:off x="9683493" y="5987534"/>
            <a:ext cx="2508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https://www.zotero.org/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889C0E-B7B2-4AEB-BD79-1AF3489C5542}"/>
              </a:ext>
            </a:extLst>
          </p:cNvPr>
          <p:cNvSpPr txBox="1"/>
          <p:nvPr/>
        </p:nvSpPr>
        <p:spPr>
          <a:xfrm>
            <a:off x="386499" y="6400800"/>
            <a:ext cx="1180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PUBMET2021 - The 8th Conference on Scholarly Communication and Publishing in the Context of Open Science </a:t>
            </a:r>
          </a:p>
        </p:txBody>
      </p:sp>
    </p:spTree>
    <p:extLst>
      <p:ext uri="{BB962C8B-B14F-4D97-AF65-F5344CB8AC3E}">
        <p14:creationId xmlns:p14="http://schemas.microsoft.com/office/powerpoint/2010/main" val="3232046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92B7-DCE3-40E7-A3EE-38510130A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Why</a:t>
            </a:r>
            <a:r>
              <a:rPr lang="hr-HR" dirty="0"/>
              <a:t> </a:t>
            </a:r>
            <a:r>
              <a:rPr lang="hr-HR" dirty="0">
                <a:solidFill>
                  <a:srgbClr val="C00000"/>
                </a:solidFill>
              </a:rPr>
              <a:t>Z</a:t>
            </a:r>
            <a:r>
              <a:rPr lang="hr-HR" dirty="0"/>
              <a:t>otero?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562F4A-6608-4F8F-85C1-060D1B856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781294"/>
            <a:ext cx="10275216" cy="431725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09E042E-B712-48A0-8EB5-3F6B52019F23}"/>
              </a:ext>
            </a:extLst>
          </p:cNvPr>
          <p:cNvSpPr/>
          <p:nvPr/>
        </p:nvSpPr>
        <p:spPr>
          <a:xfrm>
            <a:off x="9683493" y="5987534"/>
            <a:ext cx="2508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https://www.zotero.org/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9F00FE-BACF-4CDD-9411-BCD0797BC870}"/>
              </a:ext>
            </a:extLst>
          </p:cNvPr>
          <p:cNvSpPr txBox="1"/>
          <p:nvPr/>
        </p:nvSpPr>
        <p:spPr>
          <a:xfrm>
            <a:off x="386499" y="6400800"/>
            <a:ext cx="1180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PUBMET2021 - The 8th Conference on Scholarly Communication and Publishing in the Context of Open Science </a:t>
            </a:r>
          </a:p>
        </p:txBody>
      </p:sp>
    </p:spTree>
    <p:extLst>
      <p:ext uri="{BB962C8B-B14F-4D97-AF65-F5344CB8AC3E}">
        <p14:creationId xmlns:p14="http://schemas.microsoft.com/office/powerpoint/2010/main" val="2685797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3377F6-9F27-45F0-AA62-99A3AE2A73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Demonstration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48F2CA-4C13-4B30-8771-AEE6E387D5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07BAC7-1543-4D7B-BC01-0CF0AA33ADF8}"/>
              </a:ext>
            </a:extLst>
          </p:cNvPr>
          <p:cNvSpPr txBox="1"/>
          <p:nvPr/>
        </p:nvSpPr>
        <p:spPr>
          <a:xfrm>
            <a:off x="386499" y="6400800"/>
            <a:ext cx="1180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PUBMET2021 - The 8th Conference on Scholarly Communication and Publishing in the Context of Open Science </a:t>
            </a:r>
          </a:p>
        </p:txBody>
      </p:sp>
    </p:spTree>
    <p:extLst>
      <p:ext uri="{BB962C8B-B14F-4D97-AF65-F5344CB8AC3E}">
        <p14:creationId xmlns:p14="http://schemas.microsoft.com/office/powerpoint/2010/main" val="162809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3FDE4-601E-4A8C-8AB0-E947D8C7F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Workshop </a:t>
            </a:r>
            <a:r>
              <a:rPr lang="en-GB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55E34-625D-42E3-A286-4304FB225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err="1"/>
              <a:t>Part</a:t>
            </a:r>
            <a:r>
              <a:rPr lang="hr-HR" b="1" dirty="0"/>
              <a:t> 1 - </a:t>
            </a:r>
            <a:r>
              <a:rPr lang="en-US" b="1" dirty="0"/>
              <a:t>Introduction to digital reference management (15 min)</a:t>
            </a:r>
          </a:p>
          <a:p>
            <a:pPr lvl="1"/>
            <a:r>
              <a:rPr lang="en-GB" dirty="0"/>
              <a:t>Discussing best practices</a:t>
            </a:r>
          </a:p>
          <a:p>
            <a:pPr lvl="1"/>
            <a:r>
              <a:rPr lang="en-GB" dirty="0"/>
              <a:t>Choosing</a:t>
            </a:r>
            <a:r>
              <a:rPr lang="hr-HR" dirty="0"/>
              <a:t> </a:t>
            </a:r>
            <a:r>
              <a:rPr lang="en-GB" dirty="0"/>
              <a:t>the right </a:t>
            </a:r>
            <a:r>
              <a:rPr lang="hr-HR" dirty="0"/>
              <a:t>software</a:t>
            </a:r>
            <a:endParaRPr lang="en-GB" dirty="0"/>
          </a:p>
          <a:p>
            <a:r>
              <a:rPr lang="hr-HR" b="1" dirty="0" err="1"/>
              <a:t>Part</a:t>
            </a:r>
            <a:r>
              <a:rPr lang="hr-HR" b="1" dirty="0"/>
              <a:t> 2 - </a:t>
            </a:r>
            <a:r>
              <a:rPr lang="en-US" b="1" dirty="0"/>
              <a:t>Practical demonstration with Zotero (1h </a:t>
            </a:r>
            <a:r>
              <a:rPr lang="hr-HR" b="1" dirty="0"/>
              <a:t>15m</a:t>
            </a:r>
            <a:r>
              <a:rPr lang="en-US" b="1" dirty="0"/>
              <a:t>in)</a:t>
            </a:r>
          </a:p>
          <a:p>
            <a:pPr lvl="1"/>
            <a:r>
              <a:rPr lang="en-GB" b="1" dirty="0"/>
              <a:t>The Basics </a:t>
            </a:r>
            <a:r>
              <a:rPr lang="en-GB" dirty="0"/>
              <a:t>– Installation</a:t>
            </a:r>
            <a:r>
              <a:rPr lang="hr-HR" dirty="0"/>
              <a:t>, </a:t>
            </a:r>
            <a:r>
              <a:rPr lang="en-GB" dirty="0"/>
              <a:t>interface</a:t>
            </a:r>
            <a:r>
              <a:rPr lang="hr-HR" dirty="0"/>
              <a:t> </a:t>
            </a:r>
            <a:r>
              <a:rPr lang="en-GB" dirty="0"/>
              <a:t>and</a:t>
            </a:r>
            <a:r>
              <a:rPr lang="hr-HR" dirty="0"/>
              <a:t> </a:t>
            </a:r>
            <a:r>
              <a:rPr lang="en-GB" dirty="0"/>
              <a:t>preferences</a:t>
            </a:r>
          </a:p>
          <a:p>
            <a:pPr lvl="1"/>
            <a:r>
              <a:rPr lang="en-GB" b="1" dirty="0"/>
              <a:t>Collecting sources </a:t>
            </a:r>
            <a:r>
              <a:rPr lang="hr-HR" b="1" dirty="0"/>
              <a:t>- </a:t>
            </a:r>
            <a:r>
              <a:rPr lang="en-GB" dirty="0"/>
              <a:t>Getting documents into your library</a:t>
            </a:r>
            <a:endParaRPr lang="hr-HR" dirty="0"/>
          </a:p>
          <a:p>
            <a:pPr lvl="1"/>
            <a:r>
              <a:rPr lang="en-GB" b="1" dirty="0"/>
              <a:t>Organizing sources</a:t>
            </a:r>
            <a:r>
              <a:rPr lang="hr-HR" b="1" dirty="0"/>
              <a:t> </a:t>
            </a:r>
            <a:r>
              <a:rPr lang="hr-HR" dirty="0"/>
              <a:t>- </a:t>
            </a:r>
            <a:r>
              <a:rPr lang="en-GB" dirty="0"/>
              <a:t>Organizing your library and taking notes</a:t>
            </a:r>
            <a:endParaRPr lang="hr-HR" dirty="0"/>
          </a:p>
          <a:p>
            <a:pPr lvl="1"/>
            <a:r>
              <a:rPr lang="en-GB" b="1" dirty="0"/>
              <a:t>Citing sources</a:t>
            </a:r>
            <a:r>
              <a:rPr lang="hr-HR" b="1" dirty="0"/>
              <a:t> - </a:t>
            </a:r>
            <a:r>
              <a:rPr lang="en-GB" dirty="0"/>
              <a:t>Generating bibliographies, citations, and reports</a:t>
            </a:r>
            <a:endParaRPr lang="hr-HR" dirty="0"/>
          </a:p>
          <a:p>
            <a:pPr lvl="1"/>
            <a:r>
              <a:rPr lang="en-GB" b="1" dirty="0"/>
              <a:t>Managing your </a:t>
            </a:r>
            <a:r>
              <a:rPr lang="hr-HR" b="1" dirty="0"/>
              <a:t>data </a:t>
            </a:r>
            <a:r>
              <a:rPr lang="hr-HR" dirty="0"/>
              <a:t>- </a:t>
            </a:r>
            <a:r>
              <a:rPr lang="en-GB" dirty="0"/>
              <a:t>Syncing, collaboration, and backup</a:t>
            </a:r>
            <a:endParaRPr lang="hr-HR" dirty="0"/>
          </a:p>
          <a:p>
            <a:pPr lvl="1"/>
            <a:r>
              <a:rPr lang="en-GB" b="1" dirty="0"/>
              <a:t>Getting the most out of Zotero </a:t>
            </a:r>
            <a:r>
              <a:rPr lang="en-GB" dirty="0"/>
              <a:t>– Plugins</a:t>
            </a:r>
            <a:r>
              <a:rPr lang="hr-HR" dirty="0"/>
              <a:t>, </a:t>
            </a:r>
            <a:r>
              <a:rPr lang="hr-HR" dirty="0" err="1"/>
              <a:t>tips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tricks</a:t>
            </a:r>
            <a:endParaRPr lang="hr-HR" dirty="0"/>
          </a:p>
          <a:p>
            <a:r>
              <a:rPr lang="hr-HR" b="1" dirty="0" err="1"/>
              <a:t>Part</a:t>
            </a:r>
            <a:r>
              <a:rPr lang="hr-HR" b="1" dirty="0"/>
              <a:t> 3 - </a:t>
            </a:r>
            <a:r>
              <a:rPr lang="en-GB" b="1" dirty="0"/>
              <a:t>Questions and comments </a:t>
            </a:r>
            <a:r>
              <a:rPr lang="hr-HR" b="1" dirty="0"/>
              <a:t>(30 min)</a:t>
            </a:r>
            <a:endParaRPr lang="en-GB" b="1" dirty="0"/>
          </a:p>
          <a:p>
            <a:pPr lvl="1"/>
            <a:endParaRPr lang="hr-HR" dirty="0"/>
          </a:p>
          <a:p>
            <a:pPr lvl="1"/>
            <a:endParaRPr lang="en-GB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ECD90E-B5A5-448F-8E60-F8AE7B3E6FEE}"/>
              </a:ext>
            </a:extLst>
          </p:cNvPr>
          <p:cNvSpPr txBox="1"/>
          <p:nvPr/>
        </p:nvSpPr>
        <p:spPr>
          <a:xfrm>
            <a:off x="386499" y="6400800"/>
            <a:ext cx="1180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PUBMET2021 - The 8th Conference on Scholarly Communication and Publishing in the Context of Open Science </a:t>
            </a:r>
          </a:p>
        </p:txBody>
      </p:sp>
    </p:spTree>
    <p:extLst>
      <p:ext uri="{BB962C8B-B14F-4D97-AF65-F5344CB8AC3E}">
        <p14:creationId xmlns:p14="http://schemas.microsoft.com/office/powerpoint/2010/main" val="50662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3F00A-A5B5-4471-80EA-38594F27A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Digital reference management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53E64-293C-4A93-AE5C-28B687AA1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21433"/>
          </a:xfrm>
        </p:spPr>
        <p:txBody>
          <a:bodyPr>
            <a:normAutofit lnSpcReduction="10000"/>
          </a:bodyPr>
          <a:lstStyle/>
          <a:p>
            <a:r>
              <a:rPr lang="en-GB" sz="2800" b="1" dirty="0"/>
              <a:t>Reference management software</a:t>
            </a:r>
            <a:r>
              <a:rPr lang="en-GB" sz="2800" dirty="0"/>
              <a:t>, </a:t>
            </a:r>
            <a:r>
              <a:rPr lang="en-GB" sz="2800" b="1" dirty="0"/>
              <a:t>citation management software</a:t>
            </a:r>
            <a:r>
              <a:rPr lang="en-GB" sz="2800" dirty="0"/>
              <a:t>, or </a:t>
            </a:r>
            <a:r>
              <a:rPr lang="en-GB" sz="2800" b="1" dirty="0"/>
              <a:t>bibliographic management software</a:t>
            </a:r>
            <a:r>
              <a:rPr lang="en-GB" sz="2800" dirty="0"/>
              <a:t> is software for scholars and authors to use for gathering</a:t>
            </a:r>
            <a:r>
              <a:rPr lang="hr-HR" sz="2800" dirty="0"/>
              <a:t> </a:t>
            </a:r>
            <a:r>
              <a:rPr lang="en-GB" sz="2800" dirty="0"/>
              <a:t>and </a:t>
            </a:r>
            <a:r>
              <a:rPr lang="en-US" sz="2800" dirty="0" err="1"/>
              <a:t>utilisin</a:t>
            </a:r>
            <a:r>
              <a:rPr lang="hr-HR" sz="2800" dirty="0"/>
              <a:t>g </a:t>
            </a:r>
            <a:r>
              <a:rPr lang="en-GB" sz="2800" dirty="0"/>
              <a:t>references</a:t>
            </a:r>
            <a:endParaRPr lang="hr-HR" sz="2800" dirty="0"/>
          </a:p>
          <a:p>
            <a:r>
              <a:rPr lang="en-GB" sz="2800" dirty="0"/>
              <a:t>Digital reference management tools can help in the process </a:t>
            </a:r>
            <a:endParaRPr lang="hr-HR" sz="2800" dirty="0"/>
          </a:p>
          <a:p>
            <a:pPr lvl="1"/>
            <a:r>
              <a:rPr lang="en-GB" sz="2400" b="1" dirty="0"/>
              <a:t>gathering</a:t>
            </a:r>
            <a:r>
              <a:rPr lang="en-GB" sz="2400" dirty="0"/>
              <a:t> </a:t>
            </a:r>
            <a:r>
              <a:rPr lang="hr-HR" sz="2400" dirty="0" err="1"/>
              <a:t>documents</a:t>
            </a:r>
            <a:r>
              <a:rPr lang="en-GB" sz="2400" dirty="0"/>
              <a:t>, </a:t>
            </a:r>
            <a:endParaRPr lang="hr-HR" sz="2400" dirty="0"/>
          </a:p>
          <a:p>
            <a:pPr lvl="1"/>
            <a:r>
              <a:rPr lang="en-GB" sz="2400" b="1" dirty="0"/>
              <a:t>organizing</a:t>
            </a:r>
            <a:r>
              <a:rPr lang="en-GB" sz="2400" dirty="0"/>
              <a:t> selected source</a:t>
            </a:r>
            <a:r>
              <a:rPr lang="hr-HR" sz="2400" dirty="0"/>
              <a:t>s</a:t>
            </a:r>
          </a:p>
          <a:p>
            <a:pPr lvl="1"/>
            <a:r>
              <a:rPr lang="en-GB" sz="2400" b="1" dirty="0"/>
              <a:t>creating</a:t>
            </a:r>
            <a:r>
              <a:rPr lang="en-GB" sz="2400" dirty="0"/>
              <a:t> a bibliography</a:t>
            </a:r>
            <a:endParaRPr lang="hr-HR" sz="2400" dirty="0"/>
          </a:p>
          <a:p>
            <a:pPr lvl="1"/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/>
              <a:t>much</a:t>
            </a:r>
            <a:r>
              <a:rPr lang="hr-HR" sz="2400" dirty="0"/>
              <a:t> more..</a:t>
            </a:r>
          </a:p>
          <a:p>
            <a:r>
              <a:rPr lang="en-GB" sz="2800" dirty="0"/>
              <a:t>Latest Wikipedia entry</a:t>
            </a:r>
            <a:r>
              <a:rPr lang="hr-HR" sz="2800" dirty="0"/>
              <a:t> </a:t>
            </a:r>
            <a:r>
              <a:rPr lang="hr-HR" sz="2800" dirty="0" err="1"/>
              <a:t>lists</a:t>
            </a:r>
            <a:r>
              <a:rPr lang="hr-HR" sz="2800" dirty="0"/>
              <a:t> 30 </a:t>
            </a:r>
            <a:r>
              <a:rPr lang="hr-HR" sz="2800" dirty="0" err="1"/>
              <a:t>different</a:t>
            </a:r>
            <a:r>
              <a:rPr lang="hr-HR" sz="2800" dirty="0"/>
              <a:t> reference management </a:t>
            </a:r>
            <a:r>
              <a:rPr lang="hr-HR" sz="2800" dirty="0" err="1"/>
              <a:t>tools</a:t>
            </a:r>
            <a:endParaRPr lang="hr-HR" sz="2800" dirty="0"/>
          </a:p>
          <a:p>
            <a:pPr lvl="1"/>
            <a:r>
              <a:rPr lang="hr-HR" sz="2400" dirty="0"/>
              <a:t>Zotero, </a:t>
            </a:r>
            <a:r>
              <a:rPr lang="en-GB" sz="2400" dirty="0"/>
              <a:t>Mendeley, RefWorks, </a:t>
            </a:r>
            <a:r>
              <a:rPr lang="en-GB" sz="2400" dirty="0" err="1"/>
              <a:t>EndNot</a:t>
            </a:r>
            <a:r>
              <a:rPr lang="hr-HR" sz="2400" dirty="0"/>
              <a:t>e, </a:t>
            </a:r>
            <a:r>
              <a:rPr lang="hr-HR" sz="2400" dirty="0" err="1"/>
              <a:t>Bibsonomy</a:t>
            </a:r>
            <a:r>
              <a:rPr lang="hr-HR" sz="2400" dirty="0"/>
              <a:t>, </a:t>
            </a:r>
            <a:r>
              <a:rPr lang="en-GB" sz="2400" dirty="0" err="1"/>
              <a:t>Paperpile</a:t>
            </a:r>
            <a:r>
              <a:rPr lang="hr-HR" sz="2400" dirty="0"/>
              <a:t>,….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FC569C-2045-4D65-BA71-FE6942270656}"/>
              </a:ext>
            </a:extLst>
          </p:cNvPr>
          <p:cNvSpPr txBox="1"/>
          <p:nvPr/>
        </p:nvSpPr>
        <p:spPr>
          <a:xfrm>
            <a:off x="386499" y="6400800"/>
            <a:ext cx="1180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PUBMET2021 - The 8th Conference on Scholarly Communication and Publishing in the Context of Open Science </a:t>
            </a:r>
          </a:p>
        </p:txBody>
      </p:sp>
    </p:spTree>
    <p:extLst>
      <p:ext uri="{BB962C8B-B14F-4D97-AF65-F5344CB8AC3E}">
        <p14:creationId xmlns:p14="http://schemas.microsoft.com/office/powerpoint/2010/main" val="387550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B03FF-E004-4AD6-B0BF-EBCDE33CC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questions to select the right reference management software</a:t>
            </a:r>
            <a:r>
              <a:rPr lang="hr-HR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2B919-22A6-4673-AB98-8AA0F160D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b="1" dirty="0"/>
              <a:t>Ease of Use / Usability </a:t>
            </a:r>
            <a:endParaRPr lang="hr-HR" sz="2800" b="1" dirty="0"/>
          </a:p>
          <a:p>
            <a:pPr lvl="1"/>
            <a:r>
              <a:rPr lang="en-GB" sz="2400" dirty="0"/>
              <a:t>Do I like the interface? </a:t>
            </a:r>
            <a:endParaRPr lang="hr-HR" sz="2400" dirty="0"/>
          </a:p>
          <a:p>
            <a:pPr lvl="1"/>
            <a:r>
              <a:rPr lang="en-GB" sz="2400" dirty="0"/>
              <a:t>Is it intuitive to me? </a:t>
            </a:r>
            <a:endParaRPr lang="hr-HR" sz="2400" dirty="0"/>
          </a:p>
          <a:p>
            <a:pPr lvl="1"/>
            <a:r>
              <a:rPr lang="en-GB" sz="2400" dirty="0"/>
              <a:t>Do I easily find the functions I'm looking for?</a:t>
            </a:r>
            <a:endParaRPr lang="hr-HR" sz="2400" dirty="0"/>
          </a:p>
          <a:p>
            <a:r>
              <a:rPr lang="hr-HR" sz="2800" b="1" dirty="0" err="1"/>
              <a:t>Operating</a:t>
            </a:r>
            <a:r>
              <a:rPr lang="hr-HR" sz="2800" b="1" dirty="0"/>
              <a:t> system</a:t>
            </a:r>
          </a:p>
          <a:p>
            <a:pPr lvl="1"/>
            <a:r>
              <a:rPr lang="en-GB" sz="2400" dirty="0"/>
              <a:t>Which software can I use with my operating system (Linux, Mac,</a:t>
            </a:r>
            <a:r>
              <a:rPr lang="hr-HR" sz="2400" dirty="0"/>
              <a:t> </a:t>
            </a:r>
            <a:r>
              <a:rPr lang="en-GB" sz="2400" dirty="0"/>
              <a:t>Windows)?</a:t>
            </a:r>
          </a:p>
          <a:p>
            <a:pPr lvl="1"/>
            <a:r>
              <a:rPr lang="en-GB" sz="2400" dirty="0"/>
              <a:t>Which software offers an online version?</a:t>
            </a:r>
          </a:p>
          <a:p>
            <a:pPr lvl="1"/>
            <a:r>
              <a:rPr lang="en-GB" sz="2400" dirty="0"/>
              <a:t>What external programs should my reference management</a:t>
            </a:r>
            <a:r>
              <a:rPr lang="hr-HR" sz="2400" dirty="0"/>
              <a:t> </a:t>
            </a:r>
            <a:r>
              <a:rPr lang="en-GB" sz="2400" dirty="0"/>
              <a:t>software support (e.g. word processor)</a:t>
            </a:r>
          </a:p>
          <a:p>
            <a:pPr lvl="1"/>
            <a:r>
              <a:rPr lang="hr-HR" sz="2400" dirty="0"/>
              <a:t>W</a:t>
            </a:r>
            <a:r>
              <a:rPr lang="en-GB" sz="2400" dirty="0" err="1"/>
              <a:t>hich</a:t>
            </a:r>
            <a:r>
              <a:rPr lang="en-GB" sz="2400" dirty="0"/>
              <a:t> software offers a mobile version / app?</a:t>
            </a:r>
          </a:p>
          <a:p>
            <a:pPr lvl="1"/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016EEF64-EE73-4696-9B3C-676D2B881C60}"/>
              </a:ext>
            </a:extLst>
          </p:cNvPr>
          <p:cNvSpPr/>
          <p:nvPr/>
        </p:nvSpPr>
        <p:spPr>
          <a:xfrm>
            <a:off x="5420413" y="5977468"/>
            <a:ext cx="7503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Reference Management Software Comparison - 8th Update (June 2020)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DD214D-1583-48FE-88EC-04B6EAF3B365}"/>
              </a:ext>
            </a:extLst>
          </p:cNvPr>
          <p:cNvSpPr txBox="1"/>
          <p:nvPr/>
        </p:nvSpPr>
        <p:spPr>
          <a:xfrm>
            <a:off x="386499" y="6400800"/>
            <a:ext cx="1180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PUBMET2021 - The 8th Conference on Scholarly Communication and Publishing in the Context of Open Science </a:t>
            </a:r>
          </a:p>
        </p:txBody>
      </p:sp>
    </p:spTree>
    <p:extLst>
      <p:ext uri="{BB962C8B-B14F-4D97-AF65-F5344CB8AC3E}">
        <p14:creationId xmlns:p14="http://schemas.microsoft.com/office/powerpoint/2010/main" val="132959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B03FF-E004-4AD6-B0BF-EBCDE33CC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questions to select the right reference management software</a:t>
            </a:r>
            <a:r>
              <a:rPr lang="hr-HR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2B919-22A6-4673-AB98-8AA0F160D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err="1"/>
              <a:t>Support</a:t>
            </a:r>
            <a:endParaRPr lang="hr-HR" b="1" dirty="0"/>
          </a:p>
          <a:p>
            <a:pPr lvl="1"/>
            <a:r>
              <a:rPr lang="en-GB" dirty="0"/>
              <a:t>Are there any training courses for beginners?</a:t>
            </a:r>
            <a:endParaRPr lang="hr-HR" dirty="0"/>
          </a:p>
          <a:p>
            <a:pPr lvl="1"/>
            <a:r>
              <a:rPr lang="en-GB" dirty="0"/>
              <a:t>Are there any materials for self training (e.g. videos, manuals)?</a:t>
            </a:r>
            <a:endParaRPr lang="hr-HR" dirty="0"/>
          </a:p>
          <a:p>
            <a:pPr lvl="1"/>
            <a:r>
              <a:rPr lang="en-GB" dirty="0"/>
              <a:t>Is there any support if I need help (library, company, IT hotline, forums etc</a:t>
            </a:r>
            <a:endParaRPr lang="hr-HR" dirty="0"/>
          </a:p>
          <a:p>
            <a:r>
              <a:rPr lang="en-GB" b="1" dirty="0"/>
              <a:t>Costs</a:t>
            </a:r>
            <a:endParaRPr lang="hr-HR" b="1" dirty="0"/>
          </a:p>
          <a:p>
            <a:pPr lvl="1"/>
            <a:r>
              <a:rPr lang="en-GB" dirty="0"/>
              <a:t>Does the software cost anything? </a:t>
            </a:r>
            <a:endParaRPr lang="hr-HR" dirty="0"/>
          </a:p>
          <a:p>
            <a:pPr lvl="1"/>
            <a:r>
              <a:rPr lang="en-GB" dirty="0"/>
              <a:t>Are there potentially additional costs (e.g. after leaving institution, need for more storage space)? </a:t>
            </a:r>
          </a:p>
          <a:p>
            <a:r>
              <a:rPr lang="en-GB" b="1" dirty="0"/>
              <a:t>Where do I usually work? </a:t>
            </a:r>
            <a:endParaRPr lang="hr-HR" b="1" dirty="0"/>
          </a:p>
          <a:p>
            <a:pPr lvl="1"/>
            <a:r>
              <a:rPr lang="en-GB" dirty="0"/>
              <a:t>Do I use always the same computer or do I switch sometimes? </a:t>
            </a:r>
            <a:endParaRPr lang="hr-HR" dirty="0"/>
          </a:p>
          <a:p>
            <a:pPr lvl="1"/>
            <a:r>
              <a:rPr lang="en-GB" dirty="0"/>
              <a:t>Do I have permission to install software on the computer I use? </a:t>
            </a:r>
            <a:endParaRPr lang="hr-HR" dirty="0"/>
          </a:p>
          <a:p>
            <a:pPr lvl="1"/>
            <a:r>
              <a:rPr lang="en-GB" dirty="0"/>
              <a:t>What reference management software do my colleagues / collaborators use</a:t>
            </a:r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A4FA59D8-4881-43F2-95D4-4576E0F7736B}"/>
              </a:ext>
            </a:extLst>
          </p:cNvPr>
          <p:cNvSpPr/>
          <p:nvPr/>
        </p:nvSpPr>
        <p:spPr>
          <a:xfrm>
            <a:off x="5420413" y="5977468"/>
            <a:ext cx="7503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Reference Management Software Comparison - 8th Update (June 2020)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720E21-697B-430F-89FC-80D7DB08B9CE}"/>
              </a:ext>
            </a:extLst>
          </p:cNvPr>
          <p:cNvSpPr txBox="1"/>
          <p:nvPr/>
        </p:nvSpPr>
        <p:spPr>
          <a:xfrm>
            <a:off x="386499" y="6400800"/>
            <a:ext cx="1180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PUBMET2021 - The 8th Conference on Scholarly Communication and Publishing in the Context of Open Science </a:t>
            </a:r>
          </a:p>
        </p:txBody>
      </p:sp>
    </p:spTree>
    <p:extLst>
      <p:ext uri="{BB962C8B-B14F-4D97-AF65-F5344CB8AC3E}">
        <p14:creationId xmlns:p14="http://schemas.microsoft.com/office/powerpoint/2010/main" val="337293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19F0D-120E-4170-A660-B9ABE689E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questions to select the right reference management software</a:t>
            </a:r>
            <a:r>
              <a:rPr lang="hr-HR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3273E-8F84-45B9-91A0-E068A9587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What features should my reference management software offer?</a:t>
            </a:r>
            <a:r>
              <a:rPr lang="en-GB" sz="2800" dirty="0"/>
              <a:t> </a:t>
            </a:r>
            <a:endParaRPr lang="hr-HR" sz="2800" dirty="0"/>
          </a:p>
          <a:p>
            <a:pPr lvl="1"/>
            <a:r>
              <a:rPr lang="en-GB" sz="2400" dirty="0"/>
              <a:t>Catalogue and database search from within the program? </a:t>
            </a:r>
            <a:endParaRPr lang="hr-HR" sz="2400" dirty="0"/>
          </a:p>
          <a:p>
            <a:pPr lvl="1"/>
            <a:r>
              <a:rPr lang="en-GB" sz="2400" dirty="0"/>
              <a:t>Indexing and structuring of content? </a:t>
            </a:r>
            <a:endParaRPr lang="hr-HR" sz="2400" dirty="0"/>
          </a:p>
          <a:p>
            <a:pPr lvl="1"/>
            <a:r>
              <a:rPr lang="en-GB" sz="2400" dirty="0"/>
              <a:t>Searching for full texts? </a:t>
            </a:r>
            <a:endParaRPr lang="hr-HR" sz="2400" dirty="0"/>
          </a:p>
          <a:p>
            <a:pPr lvl="1"/>
            <a:r>
              <a:rPr lang="en-GB" sz="2400" dirty="0"/>
              <a:t>PDF editing?</a:t>
            </a:r>
            <a:endParaRPr lang="hr-HR" sz="2400" dirty="0"/>
          </a:p>
          <a:p>
            <a:pPr lvl="1"/>
            <a:r>
              <a:rPr lang="en-GB" sz="2400" dirty="0"/>
              <a:t>Creating reference lists? </a:t>
            </a:r>
            <a:endParaRPr lang="hr-HR" sz="2400" dirty="0"/>
          </a:p>
          <a:p>
            <a:pPr lvl="1"/>
            <a:r>
              <a:rPr lang="en-GB" sz="2400" dirty="0"/>
              <a:t>Managing citations? </a:t>
            </a:r>
            <a:endParaRPr lang="hr-HR" sz="2400" dirty="0"/>
          </a:p>
          <a:p>
            <a:pPr lvl="1"/>
            <a:r>
              <a:rPr lang="en-GB" sz="2400" dirty="0"/>
              <a:t>Online access? </a:t>
            </a:r>
            <a:endParaRPr lang="hr-HR" sz="2400" dirty="0"/>
          </a:p>
          <a:p>
            <a:pPr lvl="1"/>
            <a:r>
              <a:rPr lang="en-GB" sz="2400" dirty="0"/>
              <a:t>Sharing and / or jointly editing references? 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CDA18CF6-E8C4-4EA7-A8AF-0B7DE532C63F}"/>
              </a:ext>
            </a:extLst>
          </p:cNvPr>
          <p:cNvSpPr/>
          <p:nvPr/>
        </p:nvSpPr>
        <p:spPr>
          <a:xfrm>
            <a:off x="5439266" y="5996318"/>
            <a:ext cx="7503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Reference Management Software Comparison - 8th Update (June 2020)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4D26A7-5494-4E48-8AB0-5CC4EECA8431}"/>
              </a:ext>
            </a:extLst>
          </p:cNvPr>
          <p:cNvSpPr txBox="1"/>
          <p:nvPr/>
        </p:nvSpPr>
        <p:spPr>
          <a:xfrm>
            <a:off x="386499" y="6400800"/>
            <a:ext cx="1180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PUBMET2021 - The 8th Conference on Scholarly Communication and Publishing in the Context of Open Science </a:t>
            </a:r>
          </a:p>
        </p:txBody>
      </p:sp>
    </p:spTree>
    <p:extLst>
      <p:ext uri="{BB962C8B-B14F-4D97-AF65-F5344CB8AC3E}">
        <p14:creationId xmlns:p14="http://schemas.microsoft.com/office/powerpoint/2010/main" val="1927797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564CA-23C1-4250-A6B9-AD01E5CF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Why</a:t>
            </a:r>
            <a:r>
              <a:rPr lang="hr-HR" dirty="0"/>
              <a:t> </a:t>
            </a:r>
            <a:r>
              <a:rPr lang="hr-HR" dirty="0">
                <a:solidFill>
                  <a:srgbClr val="C00000"/>
                </a:solidFill>
              </a:rPr>
              <a:t>Z</a:t>
            </a:r>
            <a:r>
              <a:rPr lang="hr-HR" dirty="0"/>
              <a:t>otero?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FFA7F5-EB53-41AF-A8E7-07EBD42FE8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19" t="15670" r="12242" b="17389"/>
          <a:stretch/>
        </p:blipFill>
        <p:spPr>
          <a:xfrm>
            <a:off x="1097280" y="1737360"/>
            <a:ext cx="9238267" cy="44633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80C3694-522A-4561-8063-144B9EE42310}"/>
              </a:ext>
            </a:extLst>
          </p:cNvPr>
          <p:cNvSpPr/>
          <p:nvPr/>
        </p:nvSpPr>
        <p:spPr>
          <a:xfrm>
            <a:off x="9683493" y="5942758"/>
            <a:ext cx="2508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https://www.zotero.org/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9DB347-3B9E-4038-9793-5429DE616CE6}"/>
              </a:ext>
            </a:extLst>
          </p:cNvPr>
          <p:cNvSpPr txBox="1"/>
          <p:nvPr/>
        </p:nvSpPr>
        <p:spPr>
          <a:xfrm>
            <a:off x="386499" y="6400800"/>
            <a:ext cx="1180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PUBMET2021 - The 8th Conference on Scholarly Communication and Publishing in the Context of Open Science </a:t>
            </a:r>
          </a:p>
        </p:txBody>
      </p:sp>
    </p:spTree>
    <p:extLst>
      <p:ext uri="{BB962C8B-B14F-4D97-AF65-F5344CB8AC3E}">
        <p14:creationId xmlns:p14="http://schemas.microsoft.com/office/powerpoint/2010/main" val="4023451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17607-215A-456A-8E51-D295F15F7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Why</a:t>
            </a:r>
            <a:r>
              <a:rPr lang="hr-HR" dirty="0"/>
              <a:t> </a:t>
            </a:r>
            <a:r>
              <a:rPr lang="hr-HR" dirty="0">
                <a:solidFill>
                  <a:srgbClr val="C00000"/>
                </a:solidFill>
              </a:rPr>
              <a:t>Z</a:t>
            </a:r>
            <a:r>
              <a:rPr lang="hr-HR" dirty="0"/>
              <a:t>otero?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8D5572-BD56-4399-84D9-72FA30FCE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925085"/>
            <a:ext cx="10515600" cy="384970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47D7CE5-54F7-455B-8310-6A7B70D1A3A9}"/>
              </a:ext>
            </a:extLst>
          </p:cNvPr>
          <p:cNvSpPr/>
          <p:nvPr/>
        </p:nvSpPr>
        <p:spPr>
          <a:xfrm>
            <a:off x="9683493" y="5962518"/>
            <a:ext cx="2508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https://www.zotero.org/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FE660C-86D0-494F-89AA-046217E2CD63}"/>
              </a:ext>
            </a:extLst>
          </p:cNvPr>
          <p:cNvSpPr txBox="1"/>
          <p:nvPr/>
        </p:nvSpPr>
        <p:spPr>
          <a:xfrm>
            <a:off x="386499" y="6400800"/>
            <a:ext cx="1180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PUBMET2021 - The 8th Conference on Scholarly Communication and Publishing in the Context of Open Science </a:t>
            </a:r>
          </a:p>
        </p:txBody>
      </p:sp>
    </p:spTree>
    <p:extLst>
      <p:ext uri="{BB962C8B-B14F-4D97-AF65-F5344CB8AC3E}">
        <p14:creationId xmlns:p14="http://schemas.microsoft.com/office/powerpoint/2010/main" val="4047178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92B7-DCE3-40E7-A3EE-38510130A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Why</a:t>
            </a:r>
            <a:r>
              <a:rPr lang="hr-HR" dirty="0"/>
              <a:t> </a:t>
            </a:r>
            <a:r>
              <a:rPr lang="hr-HR" dirty="0">
                <a:solidFill>
                  <a:srgbClr val="C00000"/>
                </a:solidFill>
              </a:rPr>
              <a:t>Z</a:t>
            </a:r>
            <a:r>
              <a:rPr lang="hr-HR" dirty="0"/>
              <a:t>otero?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AB5E3D-7935-4AAD-A99C-6B91D315B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143" y="1892556"/>
            <a:ext cx="10291714" cy="415360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C0BF532-36B8-404C-833A-030AEB8C7CAA}"/>
              </a:ext>
            </a:extLst>
          </p:cNvPr>
          <p:cNvSpPr/>
          <p:nvPr/>
        </p:nvSpPr>
        <p:spPr>
          <a:xfrm>
            <a:off x="9683493" y="5978987"/>
            <a:ext cx="2508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https://www.zotero.org/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E566D8-1076-4108-AEA0-3B33D056F113}"/>
              </a:ext>
            </a:extLst>
          </p:cNvPr>
          <p:cNvSpPr txBox="1"/>
          <p:nvPr/>
        </p:nvSpPr>
        <p:spPr>
          <a:xfrm>
            <a:off x="386499" y="6400800"/>
            <a:ext cx="1180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PUBMET2021 - The 8th Conference on Scholarly Communication and Publishing in the Context of Open Science </a:t>
            </a:r>
          </a:p>
        </p:txBody>
      </p:sp>
    </p:spTree>
    <p:extLst>
      <p:ext uri="{BB962C8B-B14F-4D97-AF65-F5344CB8AC3E}">
        <p14:creationId xmlns:p14="http://schemas.microsoft.com/office/powerpoint/2010/main" val="2069613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131</TotalTime>
  <Words>785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Retrospect</vt:lpstr>
      <vt:lpstr>Digital Reference Management: Tools and Techniques</vt:lpstr>
      <vt:lpstr>Workshop outline</vt:lpstr>
      <vt:lpstr>Digital reference management</vt:lpstr>
      <vt:lpstr>Key questions to select the right reference management software </vt:lpstr>
      <vt:lpstr>Key questions to select the right reference management software </vt:lpstr>
      <vt:lpstr>Key questions to select the right reference management software </vt:lpstr>
      <vt:lpstr>Why Zotero?</vt:lpstr>
      <vt:lpstr>Why Zotero?</vt:lpstr>
      <vt:lpstr>Why Zotero?</vt:lpstr>
      <vt:lpstr>Why Zotero?</vt:lpstr>
      <vt:lpstr>Why Zotero?</vt:lpstr>
      <vt:lpstr>Why Zotero?</vt:lpstr>
      <vt:lpstr>Demonstration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Reference Management: Tools and Techniques</dc:title>
  <dc:creator>Zotero</dc:creator>
  <cp:lastModifiedBy>Zotero</cp:lastModifiedBy>
  <cp:revision>17</cp:revision>
  <dcterms:created xsi:type="dcterms:W3CDTF">2021-09-14T09:20:21Z</dcterms:created>
  <dcterms:modified xsi:type="dcterms:W3CDTF">2021-09-15T09:36:37Z</dcterms:modified>
</cp:coreProperties>
</file>