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80"/>
  </p:normalViewPr>
  <p:slideViewPr>
    <p:cSldViewPr snapToGrid="0" snapToObjects="1">
      <p:cViewPr varScale="1">
        <p:scale>
          <a:sx n="67" d="100"/>
          <a:sy n="67" d="100"/>
        </p:scale>
        <p:origin x="77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146FC80-7AC9-414C-BBD3-01EB3034D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3768C99-49D0-4DF5-A324-DDE079109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1AC3-23D0-480E-8E83-337FDFC0BA27}" type="datetimeFigureOut">
              <a:rPr lang="hr-HR" smtClean="0"/>
              <a:t>15.9.2021.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54E95A9-B1D5-41BC-A79E-4118EADFC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FD42529-F046-4C88-8544-AFFF04432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1687-56DA-4824-BC5C-152370F141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971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C16AC-C9D5-4C0E-A442-5917BB789480}" type="datetimeFigureOut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7B27-3E9A-42E8-B1BC-473D901832A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72179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45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04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99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19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40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262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24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27-3E9A-42E8-B1BC-473D901832A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7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928E13-872E-4289-866A-C419C9DCC1CD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6223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0342EC-60A1-418D-8DB1-0BE526704256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73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406B70-5888-43AA-9F42-7CE13B205F98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4016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3C7FED-E5BA-4F5C-83B9-076ED9C9CC42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9767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A5903F-4C7C-48E4-991B-01817FCCFCF3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749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50BF8A-0F94-4B96-96CA-57A43C8A238B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3115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B129B4-26AA-4570-B39D-B3896EC8F575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8583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9AC5C0-B4F9-4D91-A009-3AB9229B1A4E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6168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AFE45F-03D1-46E4-BB6D-02BA8993AF4D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6993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B99ABE-F00E-4B05-A0BB-B433BBE2080A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121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F8249-D0BE-4E7C-B25C-6B14BE1C404F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8242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0C8A83-AC78-476B-81A5-85F25B5DBE9F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736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D0B18B-AB7D-4353-86B7-B0560A31F157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4142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pPr rtl="0"/>
            <a:fld id="{CC85A48E-1ABA-4746-AB66-54B6C05B7330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7385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48AF4AE2-6848-4760-8616-6DCDA9CA41A3}" type="datetime1">
              <a:rPr lang="hr-HR" noProof="0" smtClean="0"/>
              <a:t>15.9.2021.</a:t>
            </a:fld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5207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3187700"/>
            <a:ext cx="10572000" cy="694862"/>
          </a:xfrm>
        </p:spPr>
        <p:txBody>
          <a:bodyPr rtlCol="0">
            <a:noAutofit/>
          </a:bodyPr>
          <a:lstStyle/>
          <a:p>
            <a:pPr rtl="0">
              <a:lnSpc>
                <a:spcPct val="90000"/>
              </a:lnSpc>
            </a:pPr>
            <a:r>
              <a:rPr lang="hr-HR" sz="7200" dirty="0" err="1"/>
              <a:t>Words</a:t>
            </a:r>
            <a:r>
              <a:rPr lang="hr-HR" sz="7200" dirty="0"/>
              <a:t> </a:t>
            </a:r>
            <a:r>
              <a:rPr lang="hr-HR" sz="7200" dirty="0" err="1"/>
              <a:t>Can</a:t>
            </a:r>
            <a:r>
              <a:rPr lang="hr-HR" sz="7200" dirty="0"/>
              <a:t> </a:t>
            </a:r>
            <a:r>
              <a:rPr lang="hr-HR" sz="7200" dirty="0" err="1"/>
              <a:t>Kill</a:t>
            </a:r>
            <a:r>
              <a:rPr lang="hr-HR" sz="7200" dirty="0"/>
              <a:t> </a:t>
            </a:r>
            <a:r>
              <a:rPr lang="hr-HR" sz="7200" dirty="0" err="1"/>
              <a:t>or</a:t>
            </a:r>
            <a:r>
              <a:rPr lang="hr-HR" sz="7200" dirty="0"/>
              <a:t> </a:t>
            </a:r>
            <a:br>
              <a:rPr lang="hr-HR" sz="7200" dirty="0"/>
            </a:br>
            <a:r>
              <a:rPr lang="hr-HR" sz="7200" dirty="0" err="1"/>
              <a:t>Words</a:t>
            </a:r>
            <a:r>
              <a:rPr lang="hr-HR" sz="7200" dirty="0"/>
              <a:t> </a:t>
            </a:r>
            <a:r>
              <a:rPr lang="hr-HR" sz="7200" dirty="0" err="1"/>
              <a:t>Can</a:t>
            </a:r>
            <a:r>
              <a:rPr lang="hr-HR" sz="7200" dirty="0"/>
              <a:t> </a:t>
            </a:r>
            <a:r>
              <a:rPr lang="hr-HR" sz="7200" dirty="0" err="1"/>
              <a:t>Heal</a:t>
            </a:r>
            <a:r>
              <a:rPr lang="hr-HR" sz="7200" dirty="0"/>
              <a:t> -</a:t>
            </a:r>
            <a:br>
              <a:rPr lang="hr-HR" sz="7200" dirty="0"/>
            </a:br>
            <a:r>
              <a:rPr lang="hr-HR" sz="7200" dirty="0" err="1"/>
              <a:t>The</a:t>
            </a:r>
            <a:r>
              <a:rPr lang="hr-HR" sz="7200" dirty="0"/>
              <a:t> </a:t>
            </a:r>
            <a:r>
              <a:rPr lang="hr-HR" sz="7200" dirty="0" err="1"/>
              <a:t>Choice</a:t>
            </a:r>
            <a:r>
              <a:rPr lang="hr-HR" sz="7200" dirty="0"/>
              <a:t> </a:t>
            </a:r>
            <a:r>
              <a:rPr lang="hr-HR" sz="7200" dirty="0" err="1"/>
              <a:t>is</a:t>
            </a:r>
            <a:r>
              <a:rPr lang="hr-HR" sz="7200" dirty="0"/>
              <a:t> </a:t>
            </a:r>
            <a:r>
              <a:rPr lang="hr-HR" sz="7200" dirty="0" err="1"/>
              <a:t>Yours</a:t>
            </a:r>
            <a:endParaRPr lang="hr-HR" sz="7200" dirty="0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hr-HR" b="1" dirty="0"/>
              <a:t>Vladimira Šimić</a:t>
            </a:r>
            <a:r>
              <a:rPr lang="hr-HR" dirty="0"/>
              <a:t>, editor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journalist</a:t>
            </a:r>
            <a:r>
              <a:rPr lang="hr-HR" dirty="0"/>
              <a:t>, </a:t>
            </a:r>
            <a:r>
              <a:rPr lang="hr-HR" dirty="0" err="1"/>
              <a:t>Cyrano</a:t>
            </a:r>
            <a:r>
              <a:rPr lang="hr-HR" dirty="0"/>
              <a:t> komunikacije </a:t>
            </a:r>
          </a:p>
          <a:p>
            <a:pPr rtl="0"/>
            <a:r>
              <a:rPr lang="hr-HR" dirty="0"/>
              <a:t>Croatia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/>
              <a:t>Journalists are an important link in the chain of scholar communication</a:t>
            </a:r>
            <a:r>
              <a:rPr lang="hr-HR" sz="2400" b="1" dirty="0"/>
              <a:t>.</a:t>
            </a:r>
            <a:endParaRPr lang="hr-HR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1E767E3-ADB0-4EBF-ADAB-1CD773D89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55" t="18987" r="-255" b="25296"/>
          <a:stretch/>
        </p:blipFill>
        <p:spPr>
          <a:xfrm>
            <a:off x="80010" y="91440"/>
            <a:ext cx="1206627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hr-HR" sz="2400" b="1" dirty="0" err="1"/>
              <a:t>Pandemic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infodemic</a:t>
            </a:r>
            <a:r>
              <a:rPr lang="hr-HR" sz="2400" b="1" dirty="0"/>
              <a:t> - </a:t>
            </a:r>
            <a:r>
              <a:rPr lang="en-US" sz="2400" b="1" dirty="0"/>
              <a:t>both are dangerous and deadly </a:t>
            </a:r>
            <a:endParaRPr lang="hr-HR" sz="2400" b="1" dirty="0"/>
          </a:p>
          <a:p>
            <a:pPr rtl="0"/>
            <a:r>
              <a:rPr lang="en-US" sz="2400" b="1" dirty="0"/>
              <a:t>in its own way.</a:t>
            </a:r>
            <a:endParaRPr lang="hr-HR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2543F9E-77F7-403C-977B-31BDBB1C0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50">
            <a:off x="4766567" y="244422"/>
            <a:ext cx="3962629" cy="26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82D1496-BD78-46C2-99F5-727F573A3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1" y="-1478600"/>
            <a:ext cx="6377642" cy="637764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EC9C873-28AE-4D65-9B27-5DFC372EC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2" y="599807"/>
            <a:ext cx="4948076" cy="341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1951F35-2D29-4D6C-85F8-BD82A4996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1610" y="3045844"/>
            <a:ext cx="2957450" cy="2411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146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hr-HR" sz="2400" b="1" dirty="0"/>
              <a:t>COVID-19: </a:t>
            </a:r>
            <a:r>
              <a:rPr lang="hr-HR" sz="2400" b="1" dirty="0" err="1"/>
              <a:t>an</a:t>
            </a:r>
            <a:r>
              <a:rPr lang="hr-HR" sz="2400" b="1" dirty="0"/>
              <a:t> </a:t>
            </a:r>
            <a:r>
              <a:rPr lang="hr-HR" sz="2400" b="1" dirty="0" err="1"/>
              <a:t>unprecedented</a:t>
            </a:r>
            <a:r>
              <a:rPr lang="hr-HR" sz="2400" b="1" dirty="0"/>
              <a:t> </a:t>
            </a:r>
            <a:r>
              <a:rPr lang="hr-HR" sz="2400" b="1" dirty="0" err="1"/>
              <a:t>news</a:t>
            </a:r>
            <a:r>
              <a:rPr lang="hr-HR" sz="2400" b="1" dirty="0"/>
              <a:t> story!</a:t>
            </a:r>
            <a:endParaRPr lang="hr-HR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6FB282A-90D7-4FCD-82B0-819BF560FA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5"/>
          <a:stretch/>
        </p:blipFill>
        <p:spPr>
          <a:xfrm>
            <a:off x="3792641" y="262890"/>
            <a:ext cx="6708128" cy="466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A17C10-44D4-4BC4-900B-B53EF60C1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4745">
            <a:off x="8262200" y="331470"/>
            <a:ext cx="3471647" cy="444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A9A9A35-9CAA-4200-8E27-D6294670E1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725" r="4964"/>
          <a:stretch/>
        </p:blipFill>
        <p:spPr>
          <a:xfrm>
            <a:off x="228600" y="137160"/>
            <a:ext cx="3913452" cy="277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85DBC25-643C-4B04-A4D7-5DC12E54EC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66843">
            <a:off x="216834" y="2961222"/>
            <a:ext cx="3587575" cy="200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6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66094FD-F82F-4E81-8DFA-F6C1C8AF7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3187700"/>
            <a:ext cx="10572000" cy="694862"/>
          </a:xfrm>
        </p:spPr>
        <p:txBody>
          <a:bodyPr rtlCol="0">
            <a:noAutofit/>
          </a:bodyPr>
          <a:lstStyle/>
          <a:p>
            <a:pPr rtl="0">
              <a:lnSpc>
                <a:spcPct val="90000"/>
              </a:lnSpc>
            </a:pPr>
            <a:r>
              <a:rPr lang="hr-HR" sz="4000" dirty="0"/>
              <a:t>A</a:t>
            </a:r>
            <a:r>
              <a:rPr lang="en-US" sz="4000" dirty="0"/>
              <a:t>s all challenges in our lives, this pandemic is giving us the opportunity to become stronger, to grow, to develop competencies and - above all – to learn, to educate ourselves. </a:t>
            </a:r>
            <a:endParaRPr lang="hr-HR" sz="4000" dirty="0"/>
          </a:p>
        </p:txBody>
      </p:sp>
      <p:sp>
        <p:nvSpPr>
          <p:cNvPr id="11" name="Podnaslov 3">
            <a:extLst>
              <a:ext uri="{FF2B5EF4-FFF2-40B4-BE49-F238E27FC236}">
                <a16:creationId xmlns:a16="http://schemas.microsoft.com/office/drawing/2014/main" id="{7A6D61C0-B8C0-45B0-9EB6-974E6796A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/>
              <a:t>An opportunity </a:t>
            </a:r>
            <a:r>
              <a:rPr lang="hr-HR" sz="2400" b="1" dirty="0" err="1"/>
              <a:t>we</a:t>
            </a:r>
            <a:r>
              <a:rPr lang="en-US" sz="2400" b="1" dirty="0"/>
              <a:t> should not miss</a:t>
            </a:r>
            <a:r>
              <a:rPr lang="hr-HR" sz="2400" b="1" dirty="0"/>
              <a:t>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8442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66094FD-F82F-4E81-8DFA-F6C1C8AF7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3633470"/>
            <a:ext cx="10572000" cy="694862"/>
          </a:xfrm>
        </p:spPr>
        <p:txBody>
          <a:bodyPr rtlCol="0">
            <a:noAutofit/>
          </a:bodyPr>
          <a:lstStyle/>
          <a:p>
            <a:pPr rtl="0">
              <a:lnSpc>
                <a:spcPct val="90000"/>
              </a:lnSpc>
            </a:pPr>
            <a:r>
              <a:rPr lang="hr-HR" sz="4000" dirty="0" err="1"/>
              <a:t>People</a:t>
            </a:r>
            <a:r>
              <a:rPr lang="hr-HR" sz="4000" dirty="0"/>
              <a:t> must </a:t>
            </a:r>
            <a:r>
              <a:rPr lang="en-US" sz="4000" dirty="0"/>
              <a:t>understand that their health, as well as their life - especially in this situation</a:t>
            </a:r>
            <a:r>
              <a:rPr lang="hr-HR" sz="4000" dirty="0"/>
              <a:t> (!)</a:t>
            </a:r>
            <a:r>
              <a:rPr lang="en-US" sz="4000" dirty="0"/>
              <a:t> - </a:t>
            </a:r>
            <a:r>
              <a:rPr lang="en-US" sz="4000" u="sng" dirty="0"/>
              <a:t>depends </a:t>
            </a:r>
            <a:r>
              <a:rPr lang="hr-HR" sz="4000" u="sng" dirty="0"/>
              <a:t>on </a:t>
            </a:r>
            <a:r>
              <a:rPr lang="hr-HR" sz="4000" u="sng" dirty="0" err="1"/>
              <a:t>health</a:t>
            </a:r>
            <a:r>
              <a:rPr lang="hr-HR" sz="4000" u="sng" dirty="0"/>
              <a:t> </a:t>
            </a:r>
            <a:r>
              <a:rPr lang="hr-HR" sz="4000" u="sng" dirty="0" err="1"/>
              <a:t>literacy</a:t>
            </a:r>
            <a:r>
              <a:rPr lang="en-US" sz="4000" dirty="0"/>
              <a:t>. </a:t>
            </a:r>
            <a:br>
              <a:rPr lang="hr-HR" sz="4000" dirty="0"/>
            </a:br>
            <a:br>
              <a:rPr lang="hr-HR" sz="4000" dirty="0"/>
            </a:br>
            <a:r>
              <a:rPr lang="hr-HR" sz="4000" dirty="0"/>
              <a:t>B</a:t>
            </a:r>
            <a:r>
              <a:rPr lang="en-US" sz="4000" dirty="0" err="1"/>
              <a:t>asic</a:t>
            </a:r>
            <a:r>
              <a:rPr lang="en-US" sz="4000" dirty="0"/>
              <a:t> health literacy of the population is precondition of any successful public health action. </a:t>
            </a:r>
            <a:endParaRPr lang="hr-HR" sz="4000" dirty="0"/>
          </a:p>
        </p:txBody>
      </p:sp>
      <p:sp>
        <p:nvSpPr>
          <p:cNvPr id="11" name="Podnaslov 3">
            <a:extLst>
              <a:ext uri="{FF2B5EF4-FFF2-40B4-BE49-F238E27FC236}">
                <a16:creationId xmlns:a16="http://schemas.microsoft.com/office/drawing/2014/main" id="{7A6D61C0-B8C0-45B0-9EB6-974E6796A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hr-HR" sz="2400" b="1" dirty="0" err="1"/>
              <a:t>Importance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</a:t>
            </a:r>
            <a:r>
              <a:rPr lang="hr-HR" sz="2400" b="1" dirty="0" err="1"/>
              <a:t>health</a:t>
            </a:r>
            <a:r>
              <a:rPr lang="hr-HR" sz="2400" b="1" dirty="0"/>
              <a:t> </a:t>
            </a:r>
            <a:r>
              <a:rPr lang="hr-HR" sz="2400" b="1" dirty="0" err="1"/>
              <a:t>literacy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3929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66094FD-F82F-4E81-8DFA-F6C1C8AF7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821690"/>
            <a:ext cx="10572000" cy="694862"/>
          </a:xfrm>
        </p:spPr>
        <p:txBody>
          <a:bodyPr rtlCol="0">
            <a:noAutofit/>
          </a:bodyPr>
          <a:lstStyle/>
          <a:p>
            <a:pPr marL="342900" indent="-3429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Messages</a:t>
            </a:r>
            <a:r>
              <a:rPr lang="hr-HR" sz="2400" dirty="0"/>
              <a:t>: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facts</a:t>
            </a:r>
            <a:r>
              <a:rPr lang="hr-HR" sz="2400" dirty="0"/>
              <a:t>. </a:t>
            </a:r>
            <a:r>
              <a:rPr lang="hr-HR" sz="2400" dirty="0" err="1"/>
              <a:t>Messages</a:t>
            </a:r>
            <a:r>
              <a:rPr lang="hr-HR" sz="2400" dirty="0"/>
              <a:t>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en-US" sz="2400" dirty="0"/>
              <a:t>as simple and as understandable as </a:t>
            </a:r>
            <a:r>
              <a:rPr lang="en-US" sz="2400" dirty="0" err="1"/>
              <a:t>possibl</a:t>
            </a:r>
            <a:r>
              <a:rPr lang="hr-HR" sz="2400" dirty="0"/>
              <a:t>e.</a:t>
            </a:r>
            <a:br>
              <a:rPr lang="hr-HR" sz="2400" dirty="0"/>
            </a:br>
            <a:r>
              <a:rPr lang="hr-HR" sz="2400" dirty="0"/>
              <a:t> </a:t>
            </a:r>
          </a:p>
        </p:txBody>
      </p:sp>
      <p:sp>
        <p:nvSpPr>
          <p:cNvPr id="11" name="Podnaslov 3">
            <a:extLst>
              <a:ext uri="{FF2B5EF4-FFF2-40B4-BE49-F238E27FC236}">
                <a16:creationId xmlns:a16="http://schemas.microsoft.com/office/drawing/2014/main" id="{7A6D61C0-B8C0-45B0-9EB6-974E6796A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hr-HR" sz="2400" b="1" dirty="0"/>
              <a:t>H</a:t>
            </a:r>
            <a:r>
              <a:rPr lang="en-US" sz="2400" b="1" dirty="0"/>
              <a:t>ow should scientists communicate with </a:t>
            </a:r>
            <a:r>
              <a:rPr lang="hr-HR" sz="2400" b="1" dirty="0" err="1"/>
              <a:t>medias</a:t>
            </a:r>
            <a:r>
              <a:rPr lang="hr-HR" sz="2400" b="1" dirty="0"/>
              <a:t>/</a:t>
            </a:r>
            <a:r>
              <a:rPr lang="en-US" sz="2400" b="1" dirty="0"/>
              <a:t>public?</a:t>
            </a:r>
            <a:endParaRPr lang="hr-HR" sz="2400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B6F6CB9E-CDAD-4F9E-9240-E8857C38456E}"/>
              </a:ext>
            </a:extLst>
          </p:cNvPr>
          <p:cNvSpPr txBox="1">
            <a:spLocks/>
          </p:cNvSpPr>
          <p:nvPr/>
        </p:nvSpPr>
        <p:spPr>
          <a:xfrm>
            <a:off x="809999" y="1652184"/>
            <a:ext cx="10572000" cy="6948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arguments, not insults. „Attack” ideas, not people, avoid aggression. Be careful with humor - avoid cynicism and sarcasm.</a:t>
            </a:r>
            <a:br>
              <a:rPr lang="hr-HR" sz="2400" dirty="0"/>
            </a:br>
            <a:r>
              <a:rPr lang="hr-HR" sz="2400" dirty="0"/>
              <a:t>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70B7314-D797-4224-BCB0-23EFFE776173}"/>
              </a:ext>
            </a:extLst>
          </p:cNvPr>
          <p:cNvSpPr txBox="1">
            <a:spLocks/>
          </p:cNvSpPr>
          <p:nvPr/>
        </p:nvSpPr>
        <p:spPr>
          <a:xfrm>
            <a:off x="809999" y="2172559"/>
            <a:ext cx="10572000" cy="6948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Think carefully before you speak with a journalist: you are responsible for each word.</a:t>
            </a:r>
            <a:endParaRPr lang="hr-HR" sz="2400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DF7CB7EC-ABE8-4C74-90C4-410E273445A3}"/>
              </a:ext>
            </a:extLst>
          </p:cNvPr>
          <p:cNvSpPr txBox="1">
            <a:spLocks/>
          </p:cNvSpPr>
          <p:nvPr/>
        </p:nvSpPr>
        <p:spPr>
          <a:xfrm>
            <a:off x="809999" y="3059310"/>
            <a:ext cx="10572000" cy="6948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Synergistic effect</a:t>
            </a:r>
            <a:r>
              <a:rPr lang="hr-HR" sz="2400" dirty="0"/>
              <a:t>: </a:t>
            </a:r>
            <a:r>
              <a:rPr lang="en-US" sz="2400" dirty="0"/>
              <a:t>There should be more of organized activities on social networks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UN’s</a:t>
            </a:r>
            <a:r>
              <a:rPr lang="hr-HR" sz="2400" dirty="0"/>
              <a:t> </a:t>
            </a:r>
            <a:r>
              <a:rPr lang="hr-HR" sz="2400" dirty="0" err="1"/>
              <a:t>project</a:t>
            </a:r>
            <a:r>
              <a:rPr lang="hr-HR" sz="2400" dirty="0"/>
              <a:t> HALO.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34E5C1B4-9A0D-4BCA-A596-199D67183D6F}"/>
              </a:ext>
            </a:extLst>
          </p:cNvPr>
          <p:cNvSpPr txBox="1">
            <a:spLocks/>
          </p:cNvSpPr>
          <p:nvPr/>
        </p:nvSpPr>
        <p:spPr>
          <a:xfrm>
            <a:off x="809999" y="3918002"/>
            <a:ext cx="10572000" cy="6948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Contribute to scientific/health literacy. Scientists should share basic knowledge from their field whenever and wherever they can.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388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59820"/>
            <a:ext cx="10572000" cy="1035290"/>
          </a:xfrm>
        </p:spPr>
        <p:txBody>
          <a:bodyPr rtlCol="0">
            <a:normAutofit/>
          </a:bodyPr>
          <a:lstStyle/>
          <a:p>
            <a:pPr rtl="0"/>
            <a:r>
              <a:rPr lang="en-US" sz="2000" b="1" dirty="0"/>
              <a:t>I hope this all will contribute to a better understanding of science. :)</a:t>
            </a:r>
            <a:endParaRPr lang="hr-HR" sz="2000" b="1" dirty="0"/>
          </a:p>
          <a:p>
            <a:pPr rtl="0"/>
            <a:r>
              <a:rPr lang="hr-HR" sz="2000" b="1" dirty="0" err="1"/>
              <a:t>Thank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!</a:t>
            </a:r>
            <a:endParaRPr lang="hr-HR" sz="2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1FFC2E3-2876-4C10-B0B8-C4CD0F20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089" y="5783579"/>
            <a:ext cx="1594918" cy="9315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C8DC1F1-46AE-4A11-ADC4-61C1D4812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707" y="148590"/>
            <a:ext cx="4302586" cy="459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73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Crveno-ljubičas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15C130-17B0-43C9-B99C-584294C40B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F0B771C-53D0-4C6A-8C2A-F95E45907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1812AF-5C4C-4B75-9015-C90088D3D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TM03457503[[fn=Za citiranje]]</Template>
  <TotalTime>503</TotalTime>
  <Words>285</Words>
  <Application>Microsoft Office PowerPoint</Application>
  <PresentationFormat>Široki zaslon</PresentationFormat>
  <Paragraphs>27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2</vt:lpstr>
      <vt:lpstr>Za citiranje</vt:lpstr>
      <vt:lpstr>Words Can Kill or  Words Can Heal - The Choice is Yours</vt:lpstr>
      <vt:lpstr>PowerPoint prezentacija</vt:lpstr>
      <vt:lpstr>PowerPoint prezentacija</vt:lpstr>
      <vt:lpstr>PowerPoint prezentacija</vt:lpstr>
      <vt:lpstr>As all challenges in our lives, this pandemic is giving us the opportunity to become stronger, to grow, to develop competencies and - above all – to learn, to educate ourselves. </vt:lpstr>
      <vt:lpstr>People must understand that their health, as well as their life - especially in this situation (!) - depends on health literacy.   Basic health literacy of the population is precondition of any successful public health action. </vt:lpstr>
      <vt:lpstr>Messages: Only facts. Messages should be as simple and as understandable as possible.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Can Kill or  Words Can Heal - The Choice is Yours</dc:title>
  <dc:creator>info@zidovi.hr</dc:creator>
  <cp:lastModifiedBy>info@zidovi.hr</cp:lastModifiedBy>
  <cp:revision>1</cp:revision>
  <dcterms:created xsi:type="dcterms:W3CDTF">2021-09-15T21:14:08Z</dcterms:created>
  <dcterms:modified xsi:type="dcterms:W3CDTF">2021-09-16T05:37:10Z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