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569" r:id="rId3"/>
    <p:sldId id="523" r:id="rId4"/>
    <p:sldId id="525" r:id="rId5"/>
    <p:sldId id="527" r:id="rId6"/>
    <p:sldId id="529" r:id="rId7"/>
    <p:sldId id="273" r:id="rId8"/>
    <p:sldId id="530" r:id="rId9"/>
    <p:sldId id="536" r:id="rId10"/>
    <p:sldId id="533" r:id="rId11"/>
    <p:sldId id="531" r:id="rId12"/>
    <p:sldId id="537" r:id="rId13"/>
    <p:sldId id="545" r:id="rId14"/>
    <p:sldId id="549" r:id="rId15"/>
    <p:sldId id="558" r:id="rId16"/>
    <p:sldId id="559" r:id="rId17"/>
    <p:sldId id="560" r:id="rId18"/>
    <p:sldId id="563" r:id="rId19"/>
    <p:sldId id="565" r:id="rId20"/>
    <p:sldId id="567" r:id="rId21"/>
    <p:sldId id="483" r:id="rId22"/>
    <p:sldId id="48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 Malicki" initials="MM" lastIdx="2" clrIdx="0">
    <p:extLst>
      <p:ext uri="{19B8F6BF-5375-455C-9EA6-DF929625EA0E}">
        <p15:presenceInfo xmlns:p15="http://schemas.microsoft.com/office/powerpoint/2012/main" userId="Mario Malic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D54D3-46D2-455E-8EEE-BFFE4521C8EE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82719-0CBB-4B00-AE0C-45959DF0D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4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eaLnBrk="1" fontAlgn="auto">
              <a:spcBef>
                <a:spcPts val="448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ern="1200"/>
          </a:p>
        </p:txBody>
      </p:sp>
      <p:sp>
        <p:nvSpPr>
          <p:cNvPr id="31748" name="Slide Number Placeholder 3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fld id="{17A00940-2701-4CD4-A159-D7BE16632B75}" type="slidenum">
              <a:rPr lang="hr-H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1613" algn="l"/>
                  <a:tab pos="3657600" algn="l"/>
                  <a:tab pos="4572000" algn="l"/>
                  <a:tab pos="5484813" algn="l"/>
                  <a:tab pos="6399213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hr-H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32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72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13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51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152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4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417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(10) percent, didn’t change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2719-0CBB-4B00-AE0C-45959DF0D52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1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eaLnBrk="1" fontAlgn="auto">
              <a:spcBef>
                <a:spcPts val="448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ern="1200"/>
          </a:p>
        </p:txBody>
      </p:sp>
      <p:sp>
        <p:nvSpPr>
          <p:cNvPr id="31748" name="Slide Number Placeholder 3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fld id="{17A00940-2701-4CD4-A159-D7BE16632B75}" type="slidenum">
              <a:rPr lang="hr-H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1613" algn="l"/>
                  <a:tab pos="3657600" algn="l"/>
                  <a:tab pos="4572000" algn="l"/>
                  <a:tab pos="5484813" algn="l"/>
                  <a:tab pos="6399213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hr-H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1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0168C-5C5C-45BB-AA97-E4CF62FBE5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7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0168C-5C5C-45BB-AA97-E4CF62FBE54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2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didn’t use any of the existing tools – as there were changes we were interested in that they didn’t capture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0168C-5C5C-45BB-AA97-E4CF62FBE54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99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0168C-5C5C-45BB-AA97-E4CF62FBE54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1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2010 –</a:t>
            </a:r>
            <a:r>
              <a:rPr lang="hr-HR" baseline="0" dirty="0"/>
              <a:t> 600 </a:t>
            </a:r>
            <a:r>
              <a:rPr lang="hr-HR" baseline="0" dirty="0" err="1"/>
              <a:t>dr</a:t>
            </a:r>
            <a:r>
              <a:rPr lang="hr-HR" baseline="0" dirty="0"/>
              <a:t>. </a:t>
            </a:r>
            <a:r>
              <a:rPr lang="hr-HR" baseline="0" dirty="0" err="1"/>
              <a:t>sc</a:t>
            </a:r>
            <a:r>
              <a:rPr lang="hr-HR" baseline="0" dirty="0"/>
              <a:t>-a kemije u USA, </a:t>
            </a:r>
            <a:r>
              <a:rPr lang="hr-HR" baseline="0" dirty="0" err="1"/>
              <a:t>pokzalo</a:t>
            </a:r>
            <a:r>
              <a:rPr lang="hr-HR" baseline="0" dirty="0"/>
              <a:t> da oni koji su diplomirali u 40 50 i 60 su bili voljni prije pokloniti autorstvo, naspram </a:t>
            </a:r>
            <a:r>
              <a:rPr lang="hr-HR" baseline="0" dirty="0" err="1"/>
              <a:t>mladjih</a:t>
            </a:r>
            <a:r>
              <a:rPr lang="hr-HR" baseline="0" dirty="0"/>
              <a:t> znanstvenika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16631A1-B328-4B33-B3D7-22E2317F2FBF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5335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2010 –</a:t>
            </a:r>
            <a:r>
              <a:rPr lang="hr-HR" baseline="0" dirty="0"/>
              <a:t> 600 </a:t>
            </a:r>
            <a:r>
              <a:rPr lang="hr-HR" baseline="0" dirty="0" err="1"/>
              <a:t>dr</a:t>
            </a:r>
            <a:r>
              <a:rPr lang="hr-HR" baseline="0" dirty="0"/>
              <a:t>. </a:t>
            </a:r>
            <a:r>
              <a:rPr lang="hr-HR" baseline="0" dirty="0" err="1"/>
              <a:t>sc</a:t>
            </a:r>
            <a:r>
              <a:rPr lang="hr-HR" baseline="0" dirty="0"/>
              <a:t>-a kemije u USA, </a:t>
            </a:r>
            <a:r>
              <a:rPr lang="hr-HR" baseline="0" dirty="0" err="1"/>
              <a:t>pokzalo</a:t>
            </a:r>
            <a:r>
              <a:rPr lang="hr-HR" baseline="0" dirty="0"/>
              <a:t> da oni koji su diplomirali u 40 50 i 60 su bili voljni prije pokloniti autorstvo, naspram </a:t>
            </a:r>
            <a:r>
              <a:rPr lang="hr-HR" baseline="0" dirty="0" err="1"/>
              <a:t>mladjih</a:t>
            </a:r>
            <a:r>
              <a:rPr lang="hr-HR" baseline="0" dirty="0"/>
              <a:t> znanstvenika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16631A1-B328-4B33-B3D7-22E2317F2FBF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03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2010 –</a:t>
            </a:r>
            <a:r>
              <a:rPr lang="hr-HR" baseline="0" dirty="0"/>
              <a:t> 600 </a:t>
            </a:r>
            <a:r>
              <a:rPr lang="hr-HR" baseline="0" dirty="0" err="1"/>
              <a:t>dr</a:t>
            </a:r>
            <a:r>
              <a:rPr lang="hr-HR" baseline="0" dirty="0"/>
              <a:t>. </a:t>
            </a:r>
            <a:r>
              <a:rPr lang="hr-HR" baseline="0" dirty="0" err="1"/>
              <a:t>sc</a:t>
            </a:r>
            <a:r>
              <a:rPr lang="hr-HR" baseline="0" dirty="0"/>
              <a:t>-a kemije u USA, </a:t>
            </a:r>
            <a:r>
              <a:rPr lang="hr-HR" baseline="0" dirty="0" err="1"/>
              <a:t>pokzalo</a:t>
            </a:r>
            <a:r>
              <a:rPr lang="hr-HR" baseline="0" dirty="0"/>
              <a:t> da oni koji su diplomirali u 40 50 i 60 su bili voljni prije pokloniti autorstvo, naspram </a:t>
            </a:r>
            <a:r>
              <a:rPr lang="hr-HR" baseline="0" dirty="0" err="1"/>
              <a:t>mladjih</a:t>
            </a:r>
            <a:r>
              <a:rPr lang="hr-HR" baseline="0" dirty="0"/>
              <a:t> znanstvenika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16631A1-B328-4B33-B3D7-22E2317F2FBF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41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A173-3FD6-4311-9194-37482BE4E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C7BBB-C798-4C2C-95AC-163A3ED4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CB686-546B-4D18-8765-DAD8FD1C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B3E72-61A4-4F67-A4C1-030D9E2E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B795-3A65-40A3-96C7-41E65DC0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7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D082C-5CAF-443B-84C3-057AAFEE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BD29A-1EE2-461F-93D9-00502FCB3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067F-91CA-4420-A026-5228CA15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6815C-57E0-47F1-974E-7455465A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19412-1CDB-4A01-8BB3-5CB56B84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2DBD3-F9F6-4093-B122-F133F1841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CDFD8-0756-4747-9320-E3823EFB8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A1C22-5F19-48E5-AA68-7647BDB3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5C45B-B7F9-4A61-BF83-C39AA9D6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250DC-85DB-4909-85A3-9C6835A9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9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D618-6534-4558-9117-48C51C4AB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F5FCA-1E95-4E82-921C-F17AE3F5F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FE407-013A-484E-A902-5805BA9C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1609F-EB27-423A-9F76-FCD0AFAF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7EE61-451A-45FC-9146-6A93A1AC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4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B4A25-C2A8-41B7-90A2-B3371470A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88C66-0D46-419A-BAAA-273DBA09C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DF326-ACBE-47D8-927F-E9B3A64D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78ADB-BB45-4763-B0FB-CF2B1B1B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7EABA-4205-4716-AD1B-A4BD6424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1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ED1F-6E68-4009-9817-A7BE2225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99E32-3846-44ED-B663-B6F305C30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2D4CB-2C68-442D-ABB3-EFCED2DF0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33B49-9307-4D36-A160-F192FC57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2A415-D5AF-46D4-A04E-E4917F371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53E5A-6ADE-4354-88FD-8C3393D2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84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93ED9-B45A-4CBC-93EE-5FF1EFB3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10464-B6B7-4A45-9DEE-0A8432EE9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8EB01-0D39-4794-BB82-1091836BB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62ED7-8737-4DF8-A2BC-5D7549F13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A6AF9-49D7-42F1-BC5D-A4CF31563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101C2-D279-4BE2-8AF8-708D6E73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4E2984-E254-487D-99BC-E54B724D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836AD-7CF1-42D2-B81C-8DC30342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8577-71BE-4668-A667-FD942969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A460C-3AD2-4BF0-B3F2-8E85607A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7A2C1-DC59-49CA-A963-30A81041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538BD-C300-41FD-B018-05D2AE6D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0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814D0-9C1D-49E8-9719-E6D090FA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B1822-4185-4640-8340-D1507F992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EE017-00E2-42E6-9CFD-BEC7FFFE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68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5BFF-98CC-4DC5-B07B-E1CCE707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34F71-4034-4184-BCA9-E5E2FA236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8FAF6-A0B2-4D64-88D4-790EC88D9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A8443-AF5D-4CF5-9D03-BFE6129B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0C558-322A-4DB1-9997-3958813D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1E63A-3FC9-445E-8BF3-70783EE4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2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D3D8-11A6-4172-97B5-4EA9818D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B3654E-601F-46E5-916E-6637608A1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6F5BA-AC60-4E40-A481-AAF15184B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FB805-24DA-4AF0-9B7A-D0E36B52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629D8-E0ED-4FCB-AF1E-04293CF3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87329-BE76-4E0F-9EEB-5499B64C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4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2BD8CE-C336-4EFB-AF71-4B3B1DAD0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A4D5F-41C1-483F-A50C-7EEF736F7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747A4-2EEC-434F-9908-9229880B9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CC62D-F3D7-4234-8EE6-581CA843CC45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BC70D-7C80-4A9A-8E51-00653C147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F0BD7-7FF0-4B7B-AE07-C283FB834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3E0CE-A699-480E-A97E-BDD7CD475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20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integrityjournal.biomedcentra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rics.stanford.ed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Mario_Malick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ndeley.com/datasets/zrtfry5fsd/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1/jama.287.21.28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system.com/sscalc.htm#on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andom.org/integer-set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076095" y="3142183"/>
            <a:ext cx="7772400" cy="214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ts val="400"/>
              </a:spcBef>
              <a:tabLst>
                <a:tab pos="0" algn="l"/>
                <a:tab pos="803275" algn="l"/>
                <a:tab pos="1717675" algn="l"/>
                <a:tab pos="2632075" algn="l"/>
                <a:tab pos="3546475" algn="l"/>
                <a:tab pos="4460875" algn="l"/>
                <a:tab pos="5375275" algn="l"/>
                <a:tab pos="6289675" algn="l"/>
                <a:tab pos="7204075" algn="l"/>
                <a:tab pos="8118475" algn="l"/>
                <a:tab pos="9032875" algn="l"/>
                <a:tab pos="9947275" algn="l"/>
              </a:tabLst>
            </a:pPr>
            <a:r>
              <a:rPr lang="hr-HR" sz="2400" dirty="0">
                <a:solidFill>
                  <a:srgbClr val="464646"/>
                </a:solidFill>
                <a:latin typeface="+mj-lt"/>
                <a:ea typeface="Microsoft YaHei" pitchFamily="34" charset="-122"/>
                <a:cs typeface="Mangal" pitchFamily="18" charset="0"/>
              </a:rPr>
              <a:t>Mario Malički</a:t>
            </a:r>
            <a:endParaRPr lang="en-GB" sz="2400" dirty="0">
              <a:solidFill>
                <a:srgbClr val="464646"/>
              </a:solidFill>
              <a:latin typeface="+mj-lt"/>
              <a:ea typeface="Microsoft YaHei" pitchFamily="34" charset="-122"/>
              <a:cs typeface="Mangal" pitchFamily="18" charset="0"/>
            </a:endParaRPr>
          </a:p>
          <a:p>
            <a:pPr algn="r">
              <a:spcBef>
                <a:spcPts val="400"/>
              </a:spcBef>
              <a:tabLst>
                <a:tab pos="0" algn="l"/>
                <a:tab pos="803275" algn="l"/>
                <a:tab pos="1717675" algn="l"/>
                <a:tab pos="2632075" algn="l"/>
                <a:tab pos="3546475" algn="l"/>
                <a:tab pos="4460875" algn="l"/>
                <a:tab pos="5375275" algn="l"/>
                <a:tab pos="6289675" algn="l"/>
                <a:tab pos="7204075" algn="l"/>
                <a:tab pos="8118475" algn="l"/>
                <a:tab pos="9032875" algn="l"/>
                <a:tab pos="9947275" algn="l"/>
              </a:tabLst>
            </a:pPr>
            <a:endParaRPr lang="en-GB" sz="2400" dirty="0">
              <a:solidFill>
                <a:srgbClr val="464646"/>
              </a:solidFill>
              <a:latin typeface="+mj-lt"/>
              <a:ea typeface="Microsoft YaHei" pitchFamily="34" charset="-122"/>
              <a:cs typeface="Mangal" pitchFamily="18" charset="0"/>
            </a:endParaRPr>
          </a:p>
          <a:p>
            <a:pPr algn="ctr">
              <a:spcBef>
                <a:spcPts val="400"/>
              </a:spcBef>
              <a:tabLst>
                <a:tab pos="0" algn="l"/>
                <a:tab pos="803275" algn="l"/>
                <a:tab pos="1717675" algn="l"/>
                <a:tab pos="2632075" algn="l"/>
                <a:tab pos="3546475" algn="l"/>
                <a:tab pos="4460875" algn="l"/>
                <a:tab pos="5375275" algn="l"/>
                <a:tab pos="6289675" algn="l"/>
                <a:tab pos="7204075" algn="l"/>
                <a:tab pos="8118475" algn="l"/>
                <a:tab pos="9032875" algn="l"/>
                <a:tab pos="9947275" algn="l"/>
              </a:tabLst>
            </a:pPr>
            <a:r>
              <a:rPr lang="en-GB" sz="2400" dirty="0">
                <a:solidFill>
                  <a:srgbClr val="464646"/>
                </a:solidFill>
                <a:latin typeface="+mj-lt"/>
                <a:ea typeface="Microsoft YaHei" pitchFamily="34" charset="-122"/>
                <a:cs typeface="Mangal" pitchFamily="18" charset="0"/>
              </a:rPr>
              <a:t>Co-Editor-in-Chief of Research Integrity and Peer Review</a:t>
            </a:r>
          </a:p>
          <a:p>
            <a:pPr algn="ctr">
              <a:spcBef>
                <a:spcPts val="400"/>
              </a:spcBef>
              <a:tabLst>
                <a:tab pos="0" algn="l"/>
                <a:tab pos="803275" algn="l"/>
                <a:tab pos="1717675" algn="l"/>
                <a:tab pos="2632075" algn="l"/>
                <a:tab pos="3546475" algn="l"/>
                <a:tab pos="4460875" algn="l"/>
                <a:tab pos="5375275" algn="l"/>
                <a:tab pos="6289675" algn="l"/>
                <a:tab pos="7204075" algn="l"/>
                <a:tab pos="8118475" algn="l"/>
                <a:tab pos="9032875" algn="l"/>
                <a:tab pos="9947275" algn="l"/>
              </a:tabLst>
            </a:pPr>
            <a:r>
              <a:rPr lang="en-GB" sz="2400" dirty="0">
                <a:solidFill>
                  <a:srgbClr val="464646"/>
                </a:solidFill>
                <a:latin typeface="+mj-lt"/>
                <a:ea typeface="Microsoft YaHei" pitchFamily="34" charset="-122"/>
                <a:cs typeface="Mangal" pitchFamily="18" charset="0"/>
                <a:hlinkClick r:id="rId3"/>
              </a:rPr>
              <a:t>https://researchintegrityjournal.biomedcentral.com/</a:t>
            </a:r>
            <a:endParaRPr lang="en-GB" sz="2400" dirty="0">
              <a:solidFill>
                <a:srgbClr val="464646"/>
              </a:solidFill>
              <a:latin typeface="+mj-lt"/>
              <a:ea typeface="Microsoft YaHei" pitchFamily="34" charset="-122"/>
              <a:cs typeface="Mangal" pitchFamily="18" charset="0"/>
            </a:endParaRPr>
          </a:p>
          <a:p>
            <a:pPr algn="ctr">
              <a:spcBef>
                <a:spcPts val="400"/>
              </a:spcBef>
              <a:tabLst>
                <a:tab pos="0" algn="l"/>
                <a:tab pos="803275" algn="l"/>
                <a:tab pos="1717675" algn="l"/>
                <a:tab pos="2632075" algn="l"/>
                <a:tab pos="3546475" algn="l"/>
                <a:tab pos="4460875" algn="l"/>
                <a:tab pos="5375275" algn="l"/>
                <a:tab pos="6289675" algn="l"/>
                <a:tab pos="7204075" algn="l"/>
                <a:tab pos="8118475" algn="l"/>
                <a:tab pos="9032875" algn="l"/>
                <a:tab pos="9947275" algn="l"/>
              </a:tabLst>
            </a:pPr>
            <a:r>
              <a:rPr lang="en-GB" sz="2400" dirty="0">
                <a:solidFill>
                  <a:srgbClr val="464646"/>
                </a:solidFill>
                <a:latin typeface="+mj-lt"/>
                <a:ea typeface="Microsoft YaHei" pitchFamily="34" charset="-122"/>
                <a:cs typeface="Mangal" pitchFamily="18" charset="0"/>
              </a:rPr>
              <a:t>Postdoc at </a:t>
            </a:r>
            <a:r>
              <a:rPr lang="en-GB" sz="2400" dirty="0">
                <a:solidFill>
                  <a:srgbClr val="464646"/>
                </a:solidFill>
                <a:latin typeface="+mj-lt"/>
                <a:ea typeface="Microsoft YaHei" pitchFamily="34" charset="-122"/>
                <a:cs typeface="Mangal" pitchFamily="18" charset="0"/>
                <a:hlinkClick r:id="rId4"/>
              </a:rPr>
              <a:t>METRICS</a:t>
            </a:r>
            <a:r>
              <a:rPr lang="en-GB" sz="2400" dirty="0">
                <a:solidFill>
                  <a:srgbClr val="464646"/>
                </a:solidFill>
                <a:latin typeface="+mj-lt"/>
                <a:ea typeface="Microsoft YaHei" pitchFamily="34" charset="-122"/>
                <a:cs typeface="Mangal" pitchFamily="18" charset="0"/>
              </a:rPr>
              <a:t>, Stanford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012405" y="961475"/>
            <a:ext cx="9899780" cy="156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dirty="0">
                <a:solidFill>
                  <a:srgbClr val="00B0F0"/>
                </a:solidFill>
                <a:latin typeface="+mj-lt"/>
              </a:rPr>
              <a:t>	</a:t>
            </a:r>
            <a:r>
              <a:rPr lang="en-GB" sz="4800" b="1" dirty="0">
                <a:solidFill>
                  <a:srgbClr val="00B0F0"/>
                </a:solidFill>
                <a:latin typeface="+mj-lt"/>
              </a:rPr>
              <a:t> How do manuscripts change and what does that tell us of peer review?</a:t>
            </a:r>
            <a:endParaRPr lang="en-US" sz="3600" b="1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834C-5DCD-4CF5-AE20-7E930AFD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Results: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EBBB4-8CFB-442B-B35D-0E36B210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5163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121 bioRxiv preprints → later published in a peer reviewed journal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73</a:t>
            </a:r>
            <a:r>
              <a:rPr lang="en-GB" dirty="0"/>
              <a:t> different journals (PLOS ONE=20, PLOS Neglected Tropical Diseases=8)</a:t>
            </a:r>
          </a:p>
          <a:p>
            <a:pPr marL="0" indent="0">
              <a:buNone/>
            </a:pPr>
            <a:r>
              <a:rPr lang="en-GB" dirty="0"/>
              <a:t>68 in JCR, Md IF </a:t>
            </a:r>
            <a:r>
              <a:rPr lang="en-GB" b="1" dirty="0"/>
              <a:t>4.0</a:t>
            </a:r>
            <a:r>
              <a:rPr lang="en-GB" dirty="0"/>
              <a:t>, (IQR 2.9 to 6.9, range 1.5 to 23.6)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comparison:</a:t>
            </a:r>
          </a:p>
          <a:p>
            <a:pPr marL="0" indent="0">
              <a:buNone/>
            </a:pPr>
            <a:r>
              <a:rPr lang="en-GB" dirty="0"/>
              <a:t>In JCR –Public, Environmental &amp; Occupational Health - 193 journals </a:t>
            </a:r>
          </a:p>
          <a:p>
            <a:pPr marL="0" indent="0">
              <a:buNone/>
            </a:pPr>
            <a:r>
              <a:rPr lang="en-GB" dirty="0"/>
              <a:t>Md 2.1 (range 0.2 do 21.6).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Published preprints end up in good journals, non-published – need to be investigated in other studies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56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11" y="213657"/>
            <a:ext cx="1718388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896F9A-E094-41D9-A828-BF0555A69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71745"/>
              </p:ext>
            </p:extLst>
          </p:nvPr>
        </p:nvGraphicFramePr>
        <p:xfrm>
          <a:off x="3517641" y="110530"/>
          <a:ext cx="8533623" cy="2444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5833">
                  <a:extLst>
                    <a:ext uri="{9D8B030D-6E8A-4147-A177-3AD203B41FA5}">
                      <a16:colId xmlns:a16="http://schemas.microsoft.com/office/drawing/2014/main" val="1970203390"/>
                    </a:ext>
                  </a:extLst>
                </a:gridCol>
                <a:gridCol w="2192088">
                  <a:extLst>
                    <a:ext uri="{9D8B030D-6E8A-4147-A177-3AD203B41FA5}">
                      <a16:colId xmlns:a16="http://schemas.microsoft.com/office/drawing/2014/main" val="2120262394"/>
                    </a:ext>
                  </a:extLst>
                </a:gridCol>
                <a:gridCol w="2140978">
                  <a:extLst>
                    <a:ext uri="{9D8B030D-6E8A-4147-A177-3AD203B41FA5}">
                      <a16:colId xmlns:a16="http://schemas.microsoft.com/office/drawing/2014/main" val="3758067969"/>
                    </a:ext>
                  </a:extLst>
                </a:gridCol>
                <a:gridCol w="1844724">
                  <a:extLst>
                    <a:ext uri="{9D8B030D-6E8A-4147-A177-3AD203B41FA5}">
                      <a16:colId xmlns:a16="http://schemas.microsoft.com/office/drawing/2014/main" val="2758106896"/>
                    </a:ext>
                  </a:extLst>
                </a:gridCol>
              </a:tblGrid>
              <a:tr h="407382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</a:rPr>
                        <a:t>Characteristics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Preprints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Journal articles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P (paired test)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6315168"/>
                  </a:ext>
                </a:extLst>
              </a:tr>
              <a:tr h="407382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</a:rPr>
                        <a:t>Title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092961"/>
                  </a:ext>
                </a:extLst>
              </a:tr>
              <a:tr h="407382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Words (M)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15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0.8458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706929"/>
                  </a:ext>
                </a:extLst>
              </a:tr>
              <a:tr h="407382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95% CI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14 to 16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14 to 16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117048"/>
                  </a:ext>
                </a:extLst>
              </a:tr>
              <a:tr h="407382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SD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09666"/>
                  </a:ext>
                </a:extLst>
              </a:tr>
              <a:tr h="407382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Range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5 to 26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5 to 26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267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F8B799-08B4-4CC9-9492-F08F78652583}"/>
              </a:ext>
            </a:extLst>
          </p:cNvPr>
          <p:cNvSpPr txBox="1"/>
          <p:nvPr/>
        </p:nvSpPr>
        <p:spPr>
          <a:xfrm>
            <a:off x="528735" y="2827951"/>
            <a:ext cx="115225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ffectLst/>
                <a:ea typeface="Calibri" panose="020F0502020204030204" pitchFamily="34" charset="0"/>
              </a:rPr>
              <a:t>31 (26%) </a:t>
            </a:r>
            <a:r>
              <a:rPr lang="en-GB" sz="3200" dirty="0">
                <a:effectLst/>
                <a:ea typeface="Calibri" panose="020F0502020204030204" pitchFamily="34" charset="0"/>
              </a:rPr>
              <a:t>of manuscript titles had some changes</a:t>
            </a:r>
          </a:p>
          <a:p>
            <a:r>
              <a:rPr lang="en-GB" sz="3200" dirty="0">
                <a:effectLst/>
                <a:ea typeface="Calibri" panose="020F0502020204030204" pitchFamily="34" charset="0"/>
              </a:rPr>
              <a:t> (e.g., toward to toward</a:t>
            </a:r>
            <a:r>
              <a:rPr lang="en-GB" sz="3200" dirty="0">
                <a:solidFill>
                  <a:srgbClr val="00B0F0"/>
                </a:solidFill>
                <a:effectLst/>
                <a:ea typeface="Calibri" panose="020F0502020204030204" pitchFamily="34" charset="0"/>
              </a:rPr>
              <a:t>s, </a:t>
            </a:r>
            <a:r>
              <a:rPr lang="en-GB" sz="3200" dirty="0">
                <a:effectLst/>
                <a:ea typeface="Calibri" panose="020F0502020204030204" pitchFamily="34" charset="0"/>
              </a:rPr>
              <a:t>adding or removing </a:t>
            </a:r>
            <a:r>
              <a:rPr lang="en-GB" sz="3200" dirty="0">
                <a:solidFill>
                  <a:srgbClr val="00B0F0"/>
                </a:solidFill>
                <a:effectLst/>
                <a:ea typeface="Calibri" panose="020F0502020204030204" pitchFamily="34" charset="0"/>
              </a:rPr>
              <a:t>the, </a:t>
            </a:r>
            <a:r>
              <a:rPr lang="en-GB" sz="3200" dirty="0">
                <a:effectLst/>
                <a:ea typeface="Calibri" panose="020F0502020204030204" pitchFamily="34" charset="0"/>
              </a:rPr>
              <a:t>…)</a:t>
            </a:r>
          </a:p>
          <a:p>
            <a:r>
              <a:rPr lang="en-GB" sz="3200" b="1" dirty="0">
                <a:effectLst/>
                <a:ea typeface="Calibri" panose="020F0502020204030204" pitchFamily="34" charset="0"/>
              </a:rPr>
              <a:t>5 (4%) </a:t>
            </a:r>
            <a:r>
              <a:rPr lang="en-GB" sz="3200" dirty="0">
                <a:effectLst/>
                <a:ea typeface="Calibri" panose="020F0502020204030204" pitchFamily="34" charset="0"/>
              </a:rPr>
              <a:t>had more than 3 words (from -5 to +9 words)</a:t>
            </a:r>
          </a:p>
          <a:p>
            <a:endParaRPr lang="en-GB" sz="1600" i="1" dirty="0">
              <a:solidFill>
                <a:srgbClr val="333333"/>
              </a:solidFill>
            </a:endParaRPr>
          </a:p>
          <a:p>
            <a:r>
              <a:rPr lang="en-GB" sz="1600" i="1" dirty="0">
                <a:solidFill>
                  <a:srgbClr val="333333"/>
                </a:solidFill>
              </a:rPr>
              <a:t>Mendelian Randomization Analysis Dissects the Relationship between NAFLD, T2D, and Obesity and Provides Implications to Precision Medicine  </a:t>
            </a:r>
            <a:r>
              <a:rPr lang="en-GB" sz="1600" i="1" dirty="0">
                <a:solidFill>
                  <a:srgbClr val="00B0F0"/>
                </a:solidFill>
              </a:rPr>
              <a:t>to</a:t>
            </a:r>
            <a:r>
              <a:rPr lang="en-GB" sz="1600" i="1" dirty="0">
                <a:solidFill>
                  <a:srgbClr val="333333"/>
                </a:solidFill>
              </a:rPr>
              <a:t> Causal relationships between NAFLD, T2D and obesity have implications for disease </a:t>
            </a:r>
            <a:r>
              <a:rPr lang="en-GB" sz="1600" i="1" dirty="0" err="1">
                <a:solidFill>
                  <a:srgbClr val="333333"/>
                </a:solidFill>
              </a:rPr>
              <a:t>subphenotyping</a:t>
            </a:r>
            <a:endParaRPr lang="en-GB" sz="1600" i="1" dirty="0">
              <a:solidFill>
                <a:srgbClr val="333333"/>
              </a:solidFill>
            </a:endParaRPr>
          </a:p>
          <a:p>
            <a:endParaRPr lang="en-GB" sz="3200" dirty="0"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r>
              <a:rPr lang="en-GB" sz="3200" dirty="0">
                <a:solidFill>
                  <a:srgbClr val="00B0F0"/>
                </a:solidFill>
                <a:effectLst/>
                <a:ea typeface="Calibri" panose="020F0502020204030204" pitchFamily="34" charset="0"/>
              </a:rPr>
              <a:t>Reporting guidelines  </a:t>
            </a:r>
            <a:r>
              <a:rPr lang="en-GB" sz="3200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+ a study type in the title</a:t>
            </a:r>
          </a:p>
          <a:p>
            <a:r>
              <a:rPr lang="en-GB" sz="3200" dirty="0">
                <a:solidFill>
                  <a:srgbClr val="333333"/>
                </a:solidFill>
              </a:rPr>
              <a:t>54 (45%) - included a study / analysis – 2 were added in, 1 removed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36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11" y="213657"/>
            <a:ext cx="2714432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Authorship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F8B799-08B4-4CC9-9492-F08F78652583}"/>
              </a:ext>
            </a:extLst>
          </p:cNvPr>
          <p:cNvSpPr txBox="1"/>
          <p:nvPr/>
        </p:nvSpPr>
        <p:spPr>
          <a:xfrm>
            <a:off x="669471" y="3126530"/>
            <a:ext cx="115225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ffectLst/>
                <a:ea typeface="Calibri" panose="020F0502020204030204" pitchFamily="34" charset="0"/>
              </a:rPr>
              <a:t>8 (7%) had changes in a</a:t>
            </a:r>
            <a:r>
              <a:rPr lang="en-GB" sz="3200" b="1" dirty="0">
                <a:ea typeface="Calibri" panose="020F0502020204030204" pitchFamily="34" charset="0"/>
              </a:rPr>
              <a:t>uthorship</a:t>
            </a:r>
          </a:p>
          <a:p>
            <a:r>
              <a:rPr lang="en-GB" sz="3200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5 removed, 2 added, and 1 reordered authors</a:t>
            </a:r>
          </a:p>
          <a:p>
            <a:r>
              <a:rPr lang="en-GB" sz="3200" dirty="0">
                <a:solidFill>
                  <a:srgbClr val="333333"/>
                </a:solidFill>
              </a:rPr>
              <a:t>3 paper included Consortium names (1 was removed)</a:t>
            </a:r>
          </a:p>
          <a:p>
            <a:r>
              <a:rPr lang="en-GB" sz="3200" dirty="0">
                <a:solidFill>
                  <a:srgbClr val="333333"/>
                </a:solidFill>
              </a:rPr>
              <a:t>1 preprint had no authors listed (commented – fixed)</a:t>
            </a:r>
          </a:p>
          <a:p>
            <a:endParaRPr lang="en-GB" sz="3200" dirty="0">
              <a:solidFill>
                <a:srgbClr val="333333"/>
              </a:solidFill>
            </a:endParaRPr>
          </a:p>
          <a:p>
            <a:r>
              <a:rPr lang="en-GB" sz="3200" dirty="0">
                <a:solidFill>
                  <a:srgbClr val="333333"/>
                </a:solidFill>
              </a:rPr>
              <a:t>16 (13%) had shared authorship (in 1 paper all 6 authors)</a:t>
            </a:r>
          </a:p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F4065E-B1EE-4E87-A252-5B5A0B427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97956"/>
              </p:ext>
            </p:extLst>
          </p:nvPr>
        </p:nvGraphicFramePr>
        <p:xfrm>
          <a:off x="4853059" y="74645"/>
          <a:ext cx="7198205" cy="252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171">
                  <a:extLst>
                    <a:ext uri="{9D8B030D-6E8A-4147-A177-3AD203B41FA5}">
                      <a16:colId xmlns:a16="http://schemas.microsoft.com/office/drawing/2014/main" val="2791593261"/>
                    </a:ext>
                  </a:extLst>
                </a:gridCol>
                <a:gridCol w="1849051">
                  <a:extLst>
                    <a:ext uri="{9D8B030D-6E8A-4147-A177-3AD203B41FA5}">
                      <a16:colId xmlns:a16="http://schemas.microsoft.com/office/drawing/2014/main" val="2834994042"/>
                    </a:ext>
                  </a:extLst>
                </a:gridCol>
                <a:gridCol w="1805938">
                  <a:extLst>
                    <a:ext uri="{9D8B030D-6E8A-4147-A177-3AD203B41FA5}">
                      <a16:colId xmlns:a16="http://schemas.microsoft.com/office/drawing/2014/main" val="4061138181"/>
                    </a:ext>
                  </a:extLst>
                </a:gridCol>
                <a:gridCol w="1556045">
                  <a:extLst>
                    <a:ext uri="{9D8B030D-6E8A-4147-A177-3AD203B41FA5}">
                      <a16:colId xmlns:a16="http://schemas.microsoft.com/office/drawing/2014/main" val="1884154632"/>
                    </a:ext>
                  </a:extLst>
                </a:gridCol>
              </a:tblGrid>
              <a:tr h="383543"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Characteristics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Preprints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Journal articles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P (paired test)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3545429"/>
                  </a:ext>
                </a:extLst>
              </a:tr>
              <a:tr h="383543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</a:rPr>
                        <a:t>No of authors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8462748"/>
                  </a:ext>
                </a:extLst>
              </a:tr>
              <a:tr h="383543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Md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0.0938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340894"/>
                  </a:ext>
                </a:extLst>
              </a:tr>
              <a:tr h="383543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95% CI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5 to 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5 to 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449191"/>
                  </a:ext>
                </a:extLst>
              </a:tr>
              <a:tr h="383543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IQR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5 to 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5 to 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11302"/>
                  </a:ext>
                </a:extLst>
              </a:tr>
              <a:tr h="383543">
                <a:tc>
                  <a:txBody>
                    <a:bodyPr/>
                    <a:lstStyle/>
                    <a:p>
                      <a:pPr marL="111760"/>
                      <a:r>
                        <a:rPr lang="en-GB" sz="2000" dirty="0">
                          <a:effectLst/>
                        </a:rPr>
                        <a:t>Range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2 to 30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2 to 30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6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3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0"/>
            <a:ext cx="10944808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How did the abstract content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F8B799-08B4-4CC9-9492-F08F78652583}"/>
              </a:ext>
            </a:extLst>
          </p:cNvPr>
          <p:cNvSpPr txBox="1"/>
          <p:nvPr/>
        </p:nvSpPr>
        <p:spPr>
          <a:xfrm>
            <a:off x="274474" y="1033175"/>
            <a:ext cx="111617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effectLst/>
                <a:ea typeface="Calibri" panose="020F0502020204030204" pitchFamily="34" charset="0"/>
              </a:rPr>
              <a:t>109 (90%) changed; 29 (24%) only copyediting  </a:t>
            </a:r>
          </a:p>
          <a:p>
            <a:r>
              <a:rPr lang="en-GB" sz="2800" b="1" i="0" dirty="0">
                <a:solidFill>
                  <a:srgbClr val="000000"/>
                </a:solidFill>
                <a:effectLst/>
              </a:rPr>
              <a:t>Background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 – </a:t>
            </a:r>
            <a:r>
              <a:rPr lang="en-GB" sz="2800" b="1" i="0" dirty="0">
                <a:solidFill>
                  <a:srgbClr val="000000"/>
                </a:solidFill>
                <a:effectLst/>
              </a:rPr>
              <a:t>78 (64%) 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had changes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44 (36%) – copyediting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14 (12%) – added new background information</a:t>
            </a:r>
          </a:p>
          <a:p>
            <a:r>
              <a:rPr lang="en-GB" sz="2800" b="1" i="0" dirty="0">
                <a:solidFill>
                  <a:srgbClr val="000000"/>
                </a:solidFill>
                <a:effectLst/>
              </a:rPr>
              <a:t>Methods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 – </a:t>
            </a:r>
            <a:r>
              <a:rPr lang="en-GB" sz="2800" b="1" i="0" dirty="0">
                <a:solidFill>
                  <a:srgbClr val="000000"/>
                </a:solidFill>
                <a:effectLst/>
              </a:rPr>
              <a:t>92 (76%) 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had changes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46 (38%) – copyediting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24 (20%) – expanded methods; 10 (8%) removed details</a:t>
            </a:r>
          </a:p>
          <a:p>
            <a:r>
              <a:rPr lang="en-GB" sz="2800" b="1" i="0" dirty="0">
                <a:solidFill>
                  <a:srgbClr val="000000"/>
                </a:solidFill>
                <a:effectLst/>
              </a:rPr>
              <a:t>Results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 – </a:t>
            </a:r>
            <a:r>
              <a:rPr lang="en-GB" sz="2800" b="1" i="0" dirty="0">
                <a:solidFill>
                  <a:srgbClr val="000000"/>
                </a:solidFill>
                <a:effectLst/>
              </a:rPr>
              <a:t>90 (74%) 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had changes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37 (31%) – copyediting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20 (17%) – added (new) results; 7 (6%) had different (P) values </a:t>
            </a:r>
          </a:p>
          <a:p>
            <a:r>
              <a:rPr lang="en-GB" sz="2800" b="1" i="0" dirty="0">
                <a:solidFill>
                  <a:srgbClr val="000000"/>
                </a:solidFill>
                <a:effectLst/>
              </a:rPr>
              <a:t>Discussion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 –  </a:t>
            </a:r>
            <a:r>
              <a:rPr lang="en-GB" sz="2800" b="1" i="0" dirty="0">
                <a:solidFill>
                  <a:srgbClr val="000000"/>
                </a:solidFill>
                <a:effectLst/>
              </a:rPr>
              <a:t>79 (65%) </a:t>
            </a:r>
            <a:r>
              <a:rPr lang="en-GB" sz="2800" i="0" dirty="0">
                <a:solidFill>
                  <a:srgbClr val="000000"/>
                </a:solidFill>
                <a:effectLst/>
              </a:rPr>
              <a:t>had changes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40 (33%) – copyediting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16 (13%) – new conclusions/directions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6C12BD-ABA2-48AD-A35F-E9E60585D931}"/>
              </a:ext>
            </a:extLst>
          </p:cNvPr>
          <p:cNvSpPr txBox="1"/>
          <p:nvPr/>
        </p:nvSpPr>
        <p:spPr>
          <a:xfrm>
            <a:off x="8805250" y="1033175"/>
            <a:ext cx="3000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20 000 to 20</a:t>
            </a:r>
            <a:r>
              <a:rPr lang="en-GB" sz="3200" dirty="0">
                <a:solidFill>
                  <a:srgbClr val="FF0000"/>
                </a:solidFill>
              </a:rPr>
              <a:t>,</a:t>
            </a:r>
            <a:r>
              <a:rPr lang="en-GB" sz="3200" dirty="0"/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95663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Authors’ Contributions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D6D13-4C8C-451C-AD5E-94DD6DC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723"/>
            <a:ext cx="10515600" cy="2223861"/>
          </a:xfrm>
        </p:spPr>
        <p:txBody>
          <a:bodyPr/>
          <a:lstStyle/>
          <a:p>
            <a:r>
              <a:rPr lang="en-GB" b="1" dirty="0"/>
              <a:t>44 (36%) </a:t>
            </a:r>
            <a:r>
              <a:rPr lang="en-GB" dirty="0"/>
              <a:t>preprints vs </a:t>
            </a:r>
            <a:r>
              <a:rPr lang="en-GB" b="1" dirty="0"/>
              <a:t>91 (75%) </a:t>
            </a:r>
            <a:r>
              <a:rPr lang="en-GB" dirty="0"/>
              <a:t>journal publications = </a:t>
            </a:r>
            <a:r>
              <a:rPr lang="en-GB" dirty="0">
                <a:solidFill>
                  <a:srgbClr val="FF0000"/>
                </a:solidFill>
              </a:rPr>
              <a:t>47 (39%) new</a:t>
            </a:r>
          </a:p>
          <a:p>
            <a:r>
              <a:rPr lang="en-GB" dirty="0"/>
              <a:t>Preprints: 22 ICMJE; 3 </a:t>
            </a:r>
            <a:r>
              <a:rPr lang="en-GB" dirty="0" err="1"/>
              <a:t>CRediT</a:t>
            </a:r>
            <a:r>
              <a:rPr lang="en-GB" dirty="0"/>
              <a:t> (Contributor Roles Taxonomy); 19 other</a:t>
            </a:r>
          </a:p>
          <a:p>
            <a:r>
              <a:rPr lang="en-GB" dirty="0"/>
              <a:t>J. Publications: 35 ICMJE, 41 </a:t>
            </a:r>
            <a:r>
              <a:rPr lang="en-GB" dirty="0" err="1"/>
              <a:t>CRediT</a:t>
            </a:r>
            <a:r>
              <a:rPr lang="en-GB" dirty="0"/>
              <a:t>; 16 Other</a:t>
            </a:r>
          </a:p>
          <a:p>
            <a:r>
              <a:rPr lang="en-GB" dirty="0"/>
              <a:t> Of those that were in preprints 16 (36%) changed</a:t>
            </a:r>
          </a:p>
          <a:p>
            <a:endParaRPr lang="en-GB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B908C8-F8E2-47D5-86F6-2551A0767A9F}"/>
              </a:ext>
            </a:extLst>
          </p:cNvPr>
          <p:cNvSpPr txBox="1"/>
          <p:nvPr/>
        </p:nvSpPr>
        <p:spPr>
          <a:xfrm>
            <a:off x="1416697" y="4325000"/>
            <a:ext cx="4679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ICMJE</a:t>
            </a:r>
          </a:p>
          <a:p>
            <a:r>
              <a:rPr lang="en-GB" dirty="0"/>
              <a:t>LACM contributed to the design of the study, performed the analyses, drafted the initial manuscript, reviewed and revised the manuscript and approved the final version of the manuscript as submitted.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BCDDBC-65CE-46BD-92B4-3894E9803562}"/>
              </a:ext>
            </a:extLst>
          </p:cNvPr>
          <p:cNvSpPr txBox="1"/>
          <p:nvPr/>
        </p:nvSpPr>
        <p:spPr>
          <a:xfrm>
            <a:off x="6966859" y="4198776"/>
            <a:ext cx="39433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pPr algn="ctr"/>
            <a:r>
              <a:rPr lang="en-GB" b="1" dirty="0" err="1"/>
              <a:t>CRediT</a:t>
            </a:r>
            <a:endParaRPr lang="en-GB" b="1" dirty="0"/>
          </a:p>
          <a:p>
            <a:r>
              <a:rPr lang="en-GB" dirty="0"/>
              <a:t>Conceptualization: George Davey Smith.</a:t>
            </a:r>
          </a:p>
          <a:p>
            <a:r>
              <a:rPr lang="en-GB" dirty="0"/>
              <a:t>Data curation: Louise A. C. Millard.</a:t>
            </a:r>
          </a:p>
          <a:p>
            <a:r>
              <a:rPr lang="en-GB" dirty="0"/>
              <a:t>Formal analysis: Louise A. C. Millard.</a:t>
            </a:r>
          </a:p>
          <a:p>
            <a:r>
              <a:rPr lang="en-GB" dirty="0"/>
              <a:t>Methodology: Louise A. C. Millard</a:t>
            </a:r>
          </a:p>
        </p:txBody>
      </p:sp>
    </p:spTree>
    <p:extLst>
      <p:ext uri="{BB962C8B-B14F-4D97-AF65-F5344CB8AC3E}">
        <p14:creationId xmlns:p14="http://schemas.microsoft.com/office/powerpoint/2010/main" val="260839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D6D13-4C8C-451C-AD5E-94DD6DC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685369"/>
          </a:xfrm>
        </p:spPr>
        <p:txBody>
          <a:bodyPr>
            <a:norm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Words: Md=505, </a:t>
            </a:r>
            <a:r>
              <a:rPr lang="en-GB" b="1" i="0" dirty="0">
                <a:effectLst/>
                <a:latin typeface="Georgia" panose="02040502050405020303" pitchFamily="18" charset="0"/>
              </a:rPr>
              <a:t>+31   		</a:t>
            </a:r>
            <a:r>
              <a:rPr lang="en-GB" i="0" dirty="0">
                <a:effectLst/>
                <a:latin typeface="Georgia" panose="02040502050405020303" pitchFamily="18" charset="0"/>
              </a:rPr>
              <a:t>(Word ranges 170 to 3223)</a:t>
            </a:r>
          </a:p>
          <a:p>
            <a:r>
              <a:rPr lang="en-GB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106 (88%) changed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67 (55%) expanded literature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37 (31%) altered objectives </a:t>
            </a:r>
          </a:p>
          <a:p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20 (17%) copyediting only</a:t>
            </a:r>
            <a:endParaRPr lang="en-GB" dirty="0"/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60CE0C-A5B3-46D2-BBAD-BA6B02FB2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31" y="4474513"/>
            <a:ext cx="9719447" cy="17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37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Methods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D6D13-4C8C-451C-AD5E-94DD6DC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721"/>
            <a:ext cx="10515600" cy="2685369"/>
          </a:xfrm>
        </p:spPr>
        <p:txBody>
          <a:bodyPr>
            <a:norm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Words: Md=941, </a:t>
            </a:r>
            <a:r>
              <a:rPr lang="en-GB" b="1" i="0" dirty="0">
                <a:effectLst/>
                <a:latin typeface="Georgia" panose="02040502050405020303" pitchFamily="18" charset="0"/>
              </a:rPr>
              <a:t>+135   		</a:t>
            </a:r>
            <a:r>
              <a:rPr lang="en-GB" i="0" dirty="0">
                <a:effectLst/>
                <a:latin typeface="Georgia" panose="02040502050405020303" pitchFamily="18" charset="0"/>
              </a:rPr>
              <a:t>(Word ranges 103 to 4791)</a:t>
            </a:r>
          </a:p>
          <a:p>
            <a:r>
              <a:rPr lang="en-GB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120 (99%) changed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37 (31%) additional analyses  </a:t>
            </a:r>
          </a:p>
          <a:p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11 </a:t>
            </a:r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(9%) 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copyediting only + 1 copy. + data availability statement</a:t>
            </a:r>
            <a:endParaRPr lang="en-GB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9 (7%) changes to sample size</a:t>
            </a:r>
            <a:endParaRPr lang="en-GB" dirty="0"/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638535-5D4A-4499-96C6-71D4409E7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75" y="4368800"/>
            <a:ext cx="74104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24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D6D13-4C8C-451C-AD5E-94DD6DC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721"/>
            <a:ext cx="10515600" cy="2685369"/>
          </a:xfrm>
        </p:spPr>
        <p:txBody>
          <a:bodyPr>
            <a:norm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Words: Md=804, </a:t>
            </a:r>
            <a:r>
              <a:rPr lang="en-GB" b="1" i="0" dirty="0">
                <a:effectLst/>
                <a:latin typeface="Georgia" panose="02040502050405020303" pitchFamily="18" charset="0"/>
              </a:rPr>
              <a:t>+79   		</a:t>
            </a:r>
            <a:r>
              <a:rPr lang="en-GB" i="0" dirty="0">
                <a:effectLst/>
                <a:latin typeface="Georgia" panose="02040502050405020303" pitchFamily="18" charset="0"/>
              </a:rPr>
              <a:t>(Word ranges 84 to 4242)</a:t>
            </a:r>
          </a:p>
          <a:p>
            <a:r>
              <a:rPr lang="en-GB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115 (95%) changed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82 (68%) added (new) or removed some of the results</a:t>
            </a:r>
          </a:p>
          <a:p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19 </a:t>
            </a:r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(16%) 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copyediting only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 (1%) additional statistical reporting</a:t>
            </a:r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C67711-3F94-4A1F-B751-6AB295A3D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806" y="4283916"/>
            <a:ext cx="77438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50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D6D13-4C8C-451C-AD5E-94DD6DC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721"/>
            <a:ext cx="10515600" cy="2685369"/>
          </a:xfrm>
        </p:spPr>
        <p:txBody>
          <a:bodyPr>
            <a:norm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Words: Md=1119, </a:t>
            </a:r>
            <a:r>
              <a:rPr lang="en-GB" b="1" i="0" dirty="0">
                <a:effectLst/>
                <a:latin typeface="Georgia" panose="02040502050405020303" pitchFamily="18" charset="0"/>
              </a:rPr>
              <a:t>+180   		</a:t>
            </a:r>
            <a:r>
              <a:rPr lang="en-GB" i="0" dirty="0">
                <a:effectLst/>
                <a:latin typeface="Georgia" panose="02040502050405020303" pitchFamily="18" charset="0"/>
              </a:rPr>
              <a:t>(Ranges 365 to 3320)</a:t>
            </a:r>
          </a:p>
          <a:p>
            <a:r>
              <a:rPr lang="en-GB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116 (96%) changed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65 (54%) 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added limitations</a:t>
            </a:r>
            <a:endParaRPr lang="en-GB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12 </a:t>
            </a:r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(10%) 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changed first sentence</a:t>
            </a:r>
          </a:p>
          <a:p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11 </a:t>
            </a:r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(9%) 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copyediting only, 5 (4%) no changes</a:t>
            </a:r>
          </a:p>
          <a:p>
            <a:endParaRPr lang="en-GB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GB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BAA84B-6DCB-4B06-BE3E-F24E12F36AA4}"/>
              </a:ext>
            </a:extLst>
          </p:cNvPr>
          <p:cNvSpPr txBox="1"/>
          <p:nvPr/>
        </p:nvSpPr>
        <p:spPr>
          <a:xfrm>
            <a:off x="558283" y="4817614"/>
            <a:ext cx="45922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Our </a:t>
            </a:r>
            <a:r>
              <a:rPr lang="en-GB" dirty="0" err="1"/>
              <a:t>GxE</a:t>
            </a:r>
            <a:r>
              <a:rPr lang="en-GB" dirty="0"/>
              <a:t> MR-</a:t>
            </a:r>
            <a:r>
              <a:rPr lang="en-GB" dirty="0" err="1"/>
              <a:t>pheWAS</a:t>
            </a:r>
            <a:r>
              <a:rPr lang="en-GB" dirty="0"/>
              <a:t> of smoking heaviness identified </a:t>
            </a:r>
            <a:r>
              <a:rPr lang="en-GB" b="1" dirty="0"/>
              <a:t>70 results </a:t>
            </a:r>
            <a:r>
              <a:rPr lang="en-GB" dirty="0"/>
              <a:t>when ranking on strength of effect in ever smokers, and </a:t>
            </a:r>
            <a:r>
              <a:rPr lang="en-GB" b="1" dirty="0"/>
              <a:t>8</a:t>
            </a:r>
            <a:r>
              <a:rPr lang="en-GB" dirty="0"/>
              <a:t> when ranking on interaction strength.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095BD-1EAD-4770-BDA3-A1AC673715F9}"/>
              </a:ext>
            </a:extLst>
          </p:cNvPr>
          <p:cNvSpPr txBox="1"/>
          <p:nvPr/>
        </p:nvSpPr>
        <p:spPr>
          <a:xfrm>
            <a:off x="5791978" y="4817614"/>
            <a:ext cx="60975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Our </a:t>
            </a:r>
            <a:r>
              <a:rPr lang="en-GB" dirty="0" err="1"/>
              <a:t>GxE</a:t>
            </a:r>
            <a:r>
              <a:rPr lang="en-GB" dirty="0"/>
              <a:t> MR-</a:t>
            </a:r>
            <a:r>
              <a:rPr lang="en-GB" dirty="0" err="1"/>
              <a:t>pheWAS</a:t>
            </a:r>
            <a:r>
              <a:rPr lang="en-GB" dirty="0"/>
              <a:t> of smoking heaviness (ranking on interaction strength) identified</a:t>
            </a:r>
            <a:r>
              <a:rPr lang="en-GB" b="1" dirty="0"/>
              <a:t> 12 </a:t>
            </a:r>
            <a:r>
              <a:rPr lang="en-GB" dirty="0"/>
              <a:t>results, whereas our MR-</a:t>
            </a:r>
            <a:r>
              <a:rPr lang="en-GB" dirty="0" err="1"/>
              <a:t>pheWAS</a:t>
            </a:r>
            <a:r>
              <a:rPr lang="en-GB" dirty="0"/>
              <a:t> ranking on strength of effect in ever smokers identified </a:t>
            </a:r>
            <a:r>
              <a:rPr lang="en-GB" b="1" dirty="0"/>
              <a:t>69</a:t>
            </a:r>
            <a:r>
              <a:rPr lang="en-GB" dirty="0"/>
              <a:t> results.</a:t>
            </a:r>
          </a:p>
        </p:txBody>
      </p:sp>
    </p:spTree>
    <p:extLst>
      <p:ext uri="{BB962C8B-B14F-4D97-AF65-F5344CB8AC3E}">
        <p14:creationId xmlns:p14="http://schemas.microsoft.com/office/powerpoint/2010/main" val="1031207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D6D13-4C8C-451C-AD5E-94DD6DC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57" y="1918315"/>
            <a:ext cx="3846960" cy="1394732"/>
          </a:xfrm>
        </p:spPr>
        <p:txBody>
          <a:bodyPr>
            <a:normAutofit/>
          </a:bodyPr>
          <a:lstStyle/>
          <a:p>
            <a:r>
              <a:rPr lang="en-GB" sz="3200" b="0" i="0" dirty="0">
                <a:solidFill>
                  <a:srgbClr val="000000"/>
                </a:solidFill>
                <a:effectLst/>
              </a:rPr>
              <a:t>Md=36, </a:t>
            </a:r>
            <a:r>
              <a:rPr lang="en-GB" sz="3200" b="1" i="0" dirty="0">
                <a:effectLst/>
              </a:rPr>
              <a:t>+6</a:t>
            </a:r>
          </a:p>
          <a:p>
            <a:r>
              <a:rPr lang="en-GB" sz="3200" b="1" i="0" dirty="0">
                <a:effectLst/>
              </a:rPr>
              <a:t>102 (84%) changed </a:t>
            </a:r>
            <a:endParaRPr lang="en-GB" sz="3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60F5CE-AB9B-445D-B487-876FE9F3E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49871"/>
              </p:ext>
            </p:extLst>
          </p:nvPr>
        </p:nvGraphicFramePr>
        <p:xfrm>
          <a:off x="4343763" y="1548881"/>
          <a:ext cx="6311797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465">
                  <a:extLst>
                    <a:ext uri="{9D8B030D-6E8A-4147-A177-3AD203B41FA5}">
                      <a16:colId xmlns:a16="http://schemas.microsoft.com/office/drawing/2014/main" val="1513778558"/>
                    </a:ext>
                  </a:extLst>
                </a:gridCol>
                <a:gridCol w="1621353">
                  <a:extLst>
                    <a:ext uri="{9D8B030D-6E8A-4147-A177-3AD203B41FA5}">
                      <a16:colId xmlns:a16="http://schemas.microsoft.com/office/drawing/2014/main" val="2017959702"/>
                    </a:ext>
                  </a:extLst>
                </a:gridCol>
                <a:gridCol w="1583550">
                  <a:extLst>
                    <a:ext uri="{9D8B030D-6E8A-4147-A177-3AD203B41FA5}">
                      <a16:colId xmlns:a16="http://schemas.microsoft.com/office/drawing/2014/main" val="2532166210"/>
                    </a:ext>
                  </a:extLst>
                </a:gridCol>
                <a:gridCol w="1364429">
                  <a:extLst>
                    <a:ext uri="{9D8B030D-6E8A-4147-A177-3AD203B41FA5}">
                      <a16:colId xmlns:a16="http://schemas.microsoft.com/office/drawing/2014/main" val="3126388331"/>
                    </a:ext>
                  </a:extLst>
                </a:gridCol>
              </a:tblGrid>
              <a:tr h="277796"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Characteristics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Preprints 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Journal articles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P (paired test)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2755034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No of authors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378107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Md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36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42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&lt; 0.0001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2636393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95% CI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34 to 42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37 to 47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955149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IQR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30 to 48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31 to 52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45101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pPr marL="111760"/>
                      <a:r>
                        <a:rPr lang="en-GB" sz="2000">
                          <a:effectLst/>
                        </a:rPr>
                        <a:t>Range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6 to 131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7 to 133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049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7C06065-7C40-4FEB-91DA-16612A8A28CF}"/>
              </a:ext>
            </a:extLst>
          </p:cNvPr>
          <p:cNvSpPr txBox="1"/>
          <p:nvPr/>
        </p:nvSpPr>
        <p:spPr>
          <a:xfrm>
            <a:off x="921399" y="4664369"/>
            <a:ext cx="87264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effectLst/>
                <a:ea typeface="Calibri" panose="020F0502020204030204" pitchFamily="34" charset="0"/>
              </a:rPr>
              <a:t>Vancouver (1, 2) vs </a:t>
            </a:r>
            <a:r>
              <a:rPr lang="en-GB" sz="3200" b="1" dirty="0" err="1">
                <a:effectLst/>
                <a:ea typeface="Calibri" panose="020F0502020204030204" pitchFamily="34" charset="0"/>
              </a:rPr>
              <a:t>Harward</a:t>
            </a:r>
            <a:r>
              <a:rPr lang="en-GB" sz="3200" b="1" dirty="0">
                <a:effectLst/>
                <a:ea typeface="Calibri" panose="020F0502020204030204" pitchFamily="34" charset="0"/>
              </a:rPr>
              <a:t> (Author, date) </a:t>
            </a:r>
            <a:endParaRPr lang="en-GB" sz="3200" dirty="0">
              <a:effectLst/>
              <a:ea typeface="Calibri" panose="020F0502020204030204" pitchFamily="34" charset="0"/>
            </a:endParaRPr>
          </a:p>
          <a:p>
            <a:r>
              <a:rPr lang="en-GB" sz="3200" dirty="0">
                <a:effectLst/>
                <a:ea typeface="Calibri" panose="020F0502020204030204" pitchFamily="34" charset="0"/>
              </a:rPr>
              <a:t>Preprint 111, 10 vs j. publications 102 and 19 </a:t>
            </a:r>
          </a:p>
        </p:txBody>
      </p:sp>
    </p:spTree>
    <p:extLst>
      <p:ext uri="{BB962C8B-B14F-4D97-AF65-F5344CB8AC3E}">
        <p14:creationId xmlns:p14="http://schemas.microsoft.com/office/powerpoint/2010/main" val="336848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146110" y="1704852"/>
            <a:ext cx="9899780" cy="378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dirty="0">
                <a:solidFill>
                  <a:srgbClr val="00B0F0"/>
                </a:solidFill>
                <a:latin typeface="+mj-lt"/>
              </a:rPr>
              <a:t>	</a:t>
            </a:r>
            <a:r>
              <a:rPr lang="en-GB" sz="4800" b="1" dirty="0">
                <a:solidFill>
                  <a:srgbClr val="00B0F0"/>
                </a:solidFill>
                <a:latin typeface="+mj-lt"/>
              </a:rPr>
              <a:t> We evaluate researchers most commonly based on their published papers – but we don’t know how much of the work was theirs – and how much of the reviewers</a:t>
            </a:r>
            <a:endParaRPr lang="en-US" sz="36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05321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C50-1673-4610-9BF9-48A367C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Overall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D6D13-4C8C-451C-AD5E-94DD6DC00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things can change between publications – but </a:t>
            </a:r>
            <a:r>
              <a:rPr lang="en-GB" b="1" dirty="0"/>
              <a:t>what changes do we care about?</a:t>
            </a:r>
          </a:p>
          <a:p>
            <a:r>
              <a:rPr lang="en-GB" dirty="0"/>
              <a:t>&gt;117,010,324 million published articles  (March 2021, Dimensions.AI)</a:t>
            </a:r>
          </a:p>
          <a:p>
            <a:r>
              <a:rPr lang="en-GB" dirty="0"/>
              <a:t>How many of those would need to have undergone “significant changes” to say that we need peer review?</a:t>
            </a:r>
          </a:p>
          <a:p>
            <a:r>
              <a:rPr lang="en-GB" dirty="0"/>
              <a:t>What percentage would you allow to be changed post-publication (i.e. if all was published as preprints)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930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0969F-0BFC-47B2-8846-33397954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My Vision for every published paper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9B76F24-2ADE-4B56-918D-44024EC891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81" y="2016161"/>
            <a:ext cx="11318814" cy="2825678"/>
          </a:xfrm>
        </p:spPr>
      </p:pic>
    </p:spTree>
    <p:extLst>
      <p:ext uri="{BB962C8B-B14F-4D97-AF65-F5344CB8AC3E}">
        <p14:creationId xmlns:p14="http://schemas.microsoft.com/office/powerpoint/2010/main" val="2537213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38939C-AFC5-4616-AF25-D02AECC21E10}"/>
              </a:ext>
            </a:extLst>
          </p:cNvPr>
          <p:cNvSpPr txBox="1">
            <a:spLocks/>
          </p:cNvSpPr>
          <p:nvPr/>
        </p:nvSpPr>
        <p:spPr>
          <a:xfrm>
            <a:off x="838200" y="1909260"/>
            <a:ext cx="10515600" cy="1216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7200" b="1" dirty="0">
                <a:solidFill>
                  <a:srgbClr val="00B0F0"/>
                </a:solidFill>
              </a:rPr>
              <a:t>Thank you for listening</a:t>
            </a:r>
          </a:p>
        </p:txBody>
      </p:sp>
      <p:sp>
        <p:nvSpPr>
          <p:cNvPr id="3" name="Text Box 337">
            <a:extLst>
              <a:ext uri="{FF2B5EF4-FFF2-40B4-BE49-F238E27FC236}">
                <a16:creationId xmlns:a16="http://schemas.microsoft.com/office/drawing/2014/main" id="{C80BB755-26EA-4CC6-8771-5F9F0C00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511" y="3844445"/>
            <a:ext cx="4700612" cy="166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3600" u="sng" spc="-10" dirty="0">
                <a:solidFill>
                  <a:srgbClr val="00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Open Sans"/>
              </a:rPr>
              <a:t>mario.malicki@mefst.hr</a:t>
            </a:r>
            <a:endParaRPr lang="en-GB" sz="3600" spc="-10" dirty="0">
              <a:solidFill>
                <a:srgbClr val="595959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Open Sans"/>
            </a:endParaRPr>
          </a:p>
          <a:p>
            <a:pPr>
              <a:spcAft>
                <a:spcPts val="0"/>
              </a:spcAft>
            </a:pPr>
            <a:endParaRPr lang="en-GB" sz="3600" u="sng" dirty="0">
              <a:solidFill>
                <a:srgbClr val="0000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Gill Sans MT" panose="020B0502020104020203" pitchFamily="34" charset="0"/>
              <a:hlinkClick r:id="rId2"/>
            </a:endParaRPr>
          </a:p>
          <a:p>
            <a:pPr>
              <a:spcAft>
                <a:spcPts val="0"/>
              </a:spcAft>
            </a:pPr>
            <a:r>
              <a:rPr lang="en-GB" sz="3600" u="sng" dirty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Gill Sans MT" panose="020B0502020104020203" pitchFamily="34" charset="0"/>
                <a:hlinkClick r:id="rId2"/>
              </a:rPr>
              <a:t>@Mario_Malicki</a:t>
            </a:r>
            <a:endParaRPr lang="en-GB" sz="3600" dirty="0">
              <a:solidFill>
                <a:srgbClr val="0000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29782-9774-46C8-9CBF-6B75BF6D56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FEDEC9-B0F7-44DA-8FD6-8B7809A0B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269" y="428548"/>
            <a:ext cx="10991461" cy="561391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Project: Preprint Observatory</a:t>
            </a:r>
          </a:p>
          <a:p>
            <a:pPr marL="0" indent="0" algn="ctr">
              <a:buNone/>
            </a:pPr>
            <a:r>
              <a:rPr lang="en-GB" sz="4400" b="1" dirty="0">
                <a:solidFill>
                  <a:srgbClr val="00B0F0"/>
                </a:solidFill>
                <a:latin typeface="+mj-lt"/>
                <a:ea typeface="+mj-ea"/>
                <a:cs typeface="+mj-cs"/>
                <a:hlinkClick r:id="rId3"/>
              </a:rPr>
              <a:t>https://data.mendeley.com/datasets/zrtfry5fsd/4</a:t>
            </a:r>
            <a:endParaRPr lang="en-GB" sz="44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GB" sz="44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GB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rgbClr val="0070C0"/>
                </a:solidFill>
              </a:rPr>
              <a:t>Mario Malički, Ana Jerončić, Gerben ter Riet, Lex M. Bouter, IJsbrand Jan Aalbersberg, John P.A. Ioannidis, Steven N. Goodman</a:t>
            </a:r>
          </a:p>
          <a:p>
            <a:pPr marL="0" indent="0" algn="ctr">
              <a:buNone/>
            </a:pPr>
            <a:endParaRPr lang="en-GB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sz="3600" b="1" dirty="0"/>
              <a:t>Disclaimer: </a:t>
            </a:r>
            <a:r>
              <a:rPr lang="en-GB" sz="3600" dirty="0"/>
              <a:t>Opinions and the presentation are my own</a:t>
            </a:r>
          </a:p>
          <a:p>
            <a:pPr marL="0" indent="0" algn="ctr">
              <a:buNone/>
            </a:pPr>
            <a:r>
              <a:rPr lang="en-GB" sz="3600" b="1" dirty="0"/>
              <a:t>These are preliminary results – manuscript is still being written</a:t>
            </a:r>
          </a:p>
        </p:txBody>
      </p:sp>
    </p:spTree>
    <p:extLst>
      <p:ext uri="{BB962C8B-B14F-4D97-AF65-F5344CB8AC3E}">
        <p14:creationId xmlns:p14="http://schemas.microsoft.com/office/powerpoint/2010/main" val="274629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29782-9774-46C8-9CBF-6B75BF6D56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FEDEC9-B0F7-44DA-8FD6-8B7809A0B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269" y="428548"/>
            <a:ext cx="10991461" cy="5613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Preparation for the project</a:t>
            </a:r>
          </a:p>
          <a:p>
            <a:pPr marL="0" indent="0" algn="ctr">
              <a:buNone/>
            </a:pPr>
            <a:endParaRPr lang="en-GB" sz="44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en-GB" dirty="0"/>
              <a:t>Review of 21 studies that analysed changes between </a:t>
            </a:r>
            <a:r>
              <a:rPr lang="en-GB" b="1" dirty="0"/>
              <a:t>preprints </a:t>
            </a:r>
            <a:r>
              <a:rPr lang="en-GB" dirty="0"/>
              <a:t>or </a:t>
            </a:r>
            <a:r>
              <a:rPr lang="en-GB" b="1" dirty="0"/>
              <a:t>submitted</a:t>
            </a:r>
            <a:r>
              <a:rPr lang="en-GB" dirty="0"/>
              <a:t> versions to journals vs versions </a:t>
            </a:r>
            <a:r>
              <a:rPr lang="en-GB" b="1" dirty="0"/>
              <a:t>published</a:t>
            </a:r>
            <a:r>
              <a:rPr lang="en-GB" dirty="0"/>
              <a:t> in a journal (</a:t>
            </a:r>
            <a:r>
              <a:rPr lang="en-GB" dirty="0" err="1"/>
              <a:t>VoR</a:t>
            </a:r>
            <a:r>
              <a:rPr lang="en-GB" dirty="0"/>
              <a:t>) (studies published till December 2020).</a:t>
            </a:r>
          </a:p>
          <a:p>
            <a:pPr marL="0" indent="0" algn="just">
              <a:buNone/>
            </a:pPr>
            <a:r>
              <a:rPr lang="en-GB" dirty="0"/>
              <a:t>(excluded studies that looked at readability scores, accuracy of references or quotations, or abstract changes)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1992 - Wagner E, Middleton P. Effects of technical editing in biomedical journals. JAMA. 2002;287(21):2821-4. - </a:t>
            </a:r>
            <a:r>
              <a:rPr lang="en-GB" dirty="0">
                <a:hlinkClick r:id="rId3"/>
              </a:rPr>
              <a:t>https://doi.org/10.1001/jama.287.21.2821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29782-9774-46C8-9CBF-6B75BF6D56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FEDEC9-B0F7-44DA-8FD6-8B7809A0B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269" y="428548"/>
            <a:ext cx="10991461" cy="5613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Brief overview of those 21 studies</a:t>
            </a:r>
          </a:p>
          <a:p>
            <a:pPr marL="0" indent="0">
              <a:buNone/>
            </a:pPr>
            <a:endParaRPr lang="en-GB" sz="44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3200" dirty="0">
                <a:ea typeface="+mj-ea"/>
                <a:cs typeface="+mj-cs"/>
              </a:rPr>
              <a:t>16 looked at submitted vs published, 5 preprints vs published</a:t>
            </a:r>
          </a:p>
          <a:p>
            <a:pPr marL="0" indent="0">
              <a:buNone/>
            </a:pPr>
            <a:r>
              <a:rPr lang="en-GB" sz="3200" dirty="0">
                <a:ea typeface="+mj-ea"/>
                <a:cs typeface="+mj-cs"/>
              </a:rPr>
              <a:t>15 looked at changes in </a:t>
            </a:r>
            <a:r>
              <a:rPr lang="en-GB" sz="3200" b="1" i="1" dirty="0">
                <a:solidFill>
                  <a:srgbClr val="FF0000"/>
                </a:solidFill>
                <a:ea typeface="+mj-ea"/>
                <a:cs typeface="+mj-cs"/>
              </a:rPr>
              <a:t>Health Sciences</a:t>
            </a:r>
            <a:r>
              <a:rPr lang="en-GB" sz="3200" dirty="0">
                <a:ea typeface="+mj-ea"/>
                <a:cs typeface="+mj-cs"/>
              </a:rPr>
              <a:t> manuscripts</a:t>
            </a:r>
          </a:p>
          <a:p>
            <a:pPr marL="0" indent="0">
              <a:buNone/>
            </a:pPr>
            <a:r>
              <a:rPr lang="en-GB" sz="3200" dirty="0">
                <a:ea typeface="+mj-ea"/>
                <a:cs typeface="+mj-cs"/>
              </a:rPr>
              <a:t>Md of </a:t>
            </a:r>
            <a:r>
              <a:rPr lang="en-GB" sz="3200" b="1" dirty="0">
                <a:solidFill>
                  <a:srgbClr val="FF0000"/>
                </a:solidFill>
                <a:ea typeface="+mj-ea"/>
                <a:cs typeface="+mj-cs"/>
              </a:rPr>
              <a:t>62</a:t>
            </a:r>
            <a:r>
              <a:rPr lang="en-GB" sz="3200" dirty="0">
                <a:ea typeface="+mj-ea"/>
                <a:cs typeface="+mj-cs"/>
              </a:rPr>
              <a:t> manuscripts (IQR 42 to 131, min12 max 13,397)</a:t>
            </a:r>
          </a:p>
          <a:p>
            <a:pPr marL="0" indent="0">
              <a:buNone/>
            </a:pPr>
            <a:r>
              <a:rPr lang="en-GB" sz="3200" dirty="0"/>
              <a:t>Methods: </a:t>
            </a:r>
            <a:r>
              <a:rPr lang="en-GB" sz="3200" b="1" dirty="0">
                <a:solidFill>
                  <a:srgbClr val="FF0000"/>
                </a:solidFill>
              </a:rPr>
              <a:t>questionnaire</a:t>
            </a:r>
            <a:r>
              <a:rPr lang="en-GB" sz="3200" dirty="0"/>
              <a:t> filled out for each version (n=9), formula based indices (e.g. number of words, similarity checks)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48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29782-9774-46C8-9CBF-6B75BF6D56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FEDEC9-B0F7-44DA-8FD6-8B7809A0B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269" y="428548"/>
            <a:ext cx="10991461" cy="5613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Brief overview of those 21 studies – cont.</a:t>
            </a:r>
          </a:p>
          <a:p>
            <a:pPr marL="0" indent="0">
              <a:buNone/>
            </a:pPr>
            <a:endParaRPr lang="en-GB" sz="44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3200" dirty="0">
                <a:ea typeface="+mj-ea"/>
                <a:cs typeface="+mj-cs"/>
              </a:rPr>
              <a:t>meta-analysis not possible</a:t>
            </a:r>
          </a:p>
          <a:p>
            <a:pPr marL="0" indent="0" algn="just">
              <a:buNone/>
            </a:pPr>
            <a:r>
              <a:rPr lang="en-GB" sz="3200" dirty="0">
                <a:ea typeface="+mj-ea"/>
                <a:cs typeface="+mj-cs"/>
              </a:rPr>
              <a:t>Overall: </a:t>
            </a:r>
            <a:r>
              <a:rPr lang="en-GB" sz="3200" b="1" dirty="0">
                <a:ea typeface="+mj-ea"/>
                <a:cs typeface="+mj-cs"/>
              </a:rPr>
              <a:t>background</a:t>
            </a:r>
            <a:r>
              <a:rPr lang="en-GB" sz="3200" dirty="0">
                <a:ea typeface="+mj-ea"/>
                <a:cs typeface="+mj-cs"/>
              </a:rPr>
              <a:t> and </a:t>
            </a:r>
            <a:r>
              <a:rPr lang="en-GB" sz="3200" b="1" dirty="0">
                <a:ea typeface="+mj-ea"/>
                <a:cs typeface="+mj-cs"/>
              </a:rPr>
              <a:t>discussions</a:t>
            </a:r>
            <a:r>
              <a:rPr lang="en-GB" sz="3200" dirty="0">
                <a:ea typeface="+mj-ea"/>
                <a:cs typeface="+mj-cs"/>
              </a:rPr>
              <a:t> seem to go through most changes, in 2 studies 20%-30% of manuscripts had additional analyses, up to 30% had changes in conclusions</a:t>
            </a:r>
          </a:p>
          <a:p>
            <a:pPr marL="0" indent="0" algn="just">
              <a:buNone/>
            </a:pPr>
            <a:r>
              <a:rPr lang="en-GB" sz="3200" dirty="0">
                <a:ea typeface="+mj-ea"/>
                <a:cs typeface="+mj-cs"/>
              </a:rPr>
              <a:t>Generalizability </a:t>
            </a:r>
            <a:r>
              <a:rPr lang="en-GB" sz="3200" b="1" dirty="0">
                <a:ea typeface="+mj-ea"/>
                <a:cs typeface="+mj-cs"/>
              </a:rPr>
              <a:t>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Publication bias – potentially high – with 45,000-90,000 journals there is a possibility of “internal” reports. </a:t>
            </a:r>
          </a:p>
        </p:txBody>
      </p:sp>
    </p:spTree>
    <p:extLst>
      <p:ext uri="{BB962C8B-B14F-4D97-AF65-F5344CB8AC3E}">
        <p14:creationId xmlns:p14="http://schemas.microsoft.com/office/powerpoint/2010/main" val="10973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76" y="1412776"/>
            <a:ext cx="1134602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Objective:</a:t>
            </a:r>
          </a:p>
          <a:p>
            <a:pPr marL="0" indent="0">
              <a:buNone/>
            </a:pPr>
            <a:r>
              <a:rPr lang="en-GB" dirty="0"/>
              <a:t>To identify changes between </a:t>
            </a:r>
            <a:r>
              <a:rPr lang="en-GB" b="1" dirty="0"/>
              <a:t>epidemiology preprints</a:t>
            </a:r>
            <a:r>
              <a:rPr lang="en-GB" dirty="0"/>
              <a:t> posted on </a:t>
            </a:r>
            <a:r>
              <a:rPr lang="en-GB" b="1" dirty="0"/>
              <a:t>bioRxiv</a:t>
            </a:r>
            <a:r>
              <a:rPr lang="en-GB" dirty="0"/>
              <a:t> and their subsequent journal publications.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Methods:</a:t>
            </a:r>
          </a:p>
          <a:p>
            <a:pPr marL="0" indent="0" algn="just">
              <a:buNone/>
            </a:pPr>
            <a:r>
              <a:rPr lang="en-GB" dirty="0"/>
              <a:t>Till 31 December 2019 there were 1,538 epidemiology preprints posted on bioRxiv. On 5 January 2021, 844 (55%) of those were subsequently published as journal articles, of which </a:t>
            </a:r>
            <a:r>
              <a:rPr lang="en-GB" b="1" dirty="0"/>
              <a:t>622</a:t>
            </a:r>
            <a:r>
              <a:rPr lang="en-GB" dirty="0"/>
              <a:t> (74%) had only one preprint version. </a:t>
            </a:r>
            <a:endParaRPr lang="en-GB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Our study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76" y="1412776"/>
            <a:ext cx="1134602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Sample size calculation:</a:t>
            </a:r>
          </a:p>
          <a:p>
            <a:pPr marL="0" indent="0">
              <a:buNone/>
            </a:pPr>
            <a:r>
              <a:rPr lang="en-GB" sz="3200" u="sng" dirty="0">
                <a:solidFill>
                  <a:srgbClr val="0563C1"/>
                </a:solidFill>
                <a:ea typeface="Calibri" panose="020F0502020204030204" pitchFamily="34" charset="0"/>
                <a:hlinkClick r:id="rId3"/>
              </a:rPr>
              <a:t>C</a:t>
            </a:r>
            <a:r>
              <a:rPr lang="en-GB" sz="3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alculator</a:t>
            </a:r>
            <a:r>
              <a:rPr lang="en-GB" sz="3200" dirty="0">
                <a:effectLst/>
                <a:ea typeface="Calibri" panose="020F0502020204030204" pitchFamily="34" charset="0"/>
              </a:rPr>
              <a:t> for sample </a:t>
            </a:r>
            <a:r>
              <a:rPr lang="en-GB" sz="3200" dirty="0">
                <a:ea typeface="Calibri" panose="020F0502020204030204" pitchFamily="34" charset="0"/>
              </a:rPr>
              <a:t>representativeness, </a:t>
            </a:r>
            <a:r>
              <a:rPr lang="en-GB" sz="3200" dirty="0">
                <a:effectLst/>
                <a:ea typeface="Calibri" panose="020F0502020204030204" pitchFamily="34" charset="0"/>
              </a:rPr>
              <a:t>with parameters set to 95%CI and 8% margin of error. This yielded a sample size of </a:t>
            </a:r>
            <a:r>
              <a:rPr lang="en-GB" sz="3200" b="1" dirty="0">
                <a:effectLst/>
                <a:ea typeface="Calibri" panose="020F0502020204030204" pitchFamily="34" charset="0"/>
              </a:rPr>
              <a:t>121</a:t>
            </a:r>
            <a:r>
              <a:rPr lang="en-GB" sz="3200" dirty="0">
                <a:effectLst/>
                <a:ea typeface="Calibri" panose="020F0502020204030204" pitchFamily="34" charset="0"/>
              </a:rPr>
              <a:t> manuscripts.</a:t>
            </a:r>
          </a:p>
          <a:p>
            <a:pPr marL="0" indent="0">
              <a:buNone/>
            </a:pPr>
            <a:r>
              <a:rPr lang="en-GB" sz="3200" u="sng" dirty="0">
                <a:solidFill>
                  <a:srgbClr val="0563C1"/>
                </a:solidFill>
                <a:ea typeface="Calibri" panose="020F0502020204030204" pitchFamily="34" charset="0"/>
                <a:hlinkClick r:id="rId4"/>
              </a:rPr>
              <a:t>R</a:t>
            </a:r>
            <a:r>
              <a:rPr lang="en-GB" sz="3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andom integer set generator</a:t>
            </a:r>
            <a:r>
              <a:rPr lang="en-GB" sz="3200" dirty="0">
                <a:effectLst/>
                <a:ea typeface="Calibri" panose="020F0502020204030204" pitchFamily="34" charset="0"/>
              </a:rPr>
              <a:t> (random.org)</a:t>
            </a:r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b="1" dirty="0"/>
              <a:t>Outcomes: X will be </a:t>
            </a:r>
            <a:r>
              <a:rPr lang="en-GB" dirty="0"/>
              <a:t>shown in results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Stat. analyses: </a:t>
            </a:r>
            <a:r>
              <a:rPr lang="en-GB" dirty="0"/>
              <a:t>Descriptive statistics using </a:t>
            </a:r>
            <a:r>
              <a:rPr lang="en-GB" dirty="0" err="1"/>
              <a:t>MedCalc</a:t>
            </a:r>
            <a:r>
              <a:rPr lang="en-GB" dirty="0"/>
              <a:t> version 19.6.4. Paired t- tests or Wilcoxon test (based on distribution). P&lt;0.05. </a:t>
            </a:r>
          </a:p>
          <a:p>
            <a:pPr marL="0" indent="0">
              <a:buNone/>
            </a:pPr>
            <a:endParaRPr lang="en-GB" b="1" dirty="0"/>
          </a:p>
          <a:p>
            <a:pPr marL="0" indent="0" algn="just">
              <a:buNone/>
            </a:pPr>
            <a:endParaRPr lang="en-GB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Our study</a:t>
            </a:r>
          </a:p>
        </p:txBody>
      </p:sp>
    </p:spTree>
    <p:extLst>
      <p:ext uri="{BB962C8B-B14F-4D97-AF65-F5344CB8AC3E}">
        <p14:creationId xmlns:p14="http://schemas.microsoft.com/office/powerpoint/2010/main" val="348905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88" y="1412776"/>
            <a:ext cx="1134602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 algn="just">
              <a:buNone/>
            </a:pPr>
            <a:endParaRPr lang="en-GB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67747" y="268644"/>
            <a:ext cx="10674220" cy="1718776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Manual Comparison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MS Word </a:t>
            </a:r>
            <a:r>
              <a:rPr lang="en-US" b="1" dirty="0"/>
              <a:t>Compare two versions of a document</a:t>
            </a:r>
            <a:br>
              <a:rPr lang="en-US" b="1" dirty="0"/>
            </a:br>
            <a:r>
              <a:rPr lang="en-US" b="1" dirty="0"/>
              <a:t>+ counting words, authors, etc.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BD007-BF2B-4D1C-862C-7DE04AA3B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714" y="2130508"/>
            <a:ext cx="9574922" cy="318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10D9175-D90B-4821-AD2B-62A0F7C41B99}">
  <we:reference id="wa104380121" version="2.0.0.0" store="en-US" storeType="OMEX"/>
  <we:alternateReferences>
    <we:reference id="wa104380121" version="2.0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3555</TotalTime>
  <Words>1735</Words>
  <Application>Microsoft Office PowerPoint</Application>
  <PresentationFormat>Widescreen</PresentationFormat>
  <Paragraphs>245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Gill Sans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study</vt:lpstr>
      <vt:lpstr>Our study</vt:lpstr>
      <vt:lpstr>Manual Comparison MS Word Compare two versions of a document + counting words, authors, etc.</vt:lpstr>
      <vt:lpstr>Results: Sample</vt:lpstr>
      <vt:lpstr>Title</vt:lpstr>
      <vt:lpstr>Authorship</vt:lpstr>
      <vt:lpstr>How did the abstract content change</vt:lpstr>
      <vt:lpstr>Authors’ Contributions</vt:lpstr>
      <vt:lpstr>Introduction</vt:lpstr>
      <vt:lpstr>Methods</vt:lpstr>
      <vt:lpstr>Results</vt:lpstr>
      <vt:lpstr>Discussion</vt:lpstr>
      <vt:lpstr>References</vt:lpstr>
      <vt:lpstr>Overall</vt:lpstr>
      <vt:lpstr>My Vision for every published paper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Malicki</dc:creator>
  <cp:lastModifiedBy>Mario Malicki</cp:lastModifiedBy>
  <cp:revision>78</cp:revision>
  <dcterms:created xsi:type="dcterms:W3CDTF">2021-02-05T21:35:11Z</dcterms:created>
  <dcterms:modified xsi:type="dcterms:W3CDTF">2021-09-16T05:16:11Z</dcterms:modified>
</cp:coreProperties>
</file>